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Glacial Indifference Italics" charset="1" panose="00000000000000000000"/>
      <p:regular r:id="rId16"/>
    </p:embeddedFont>
    <p:embeddedFont>
      <p:font typeface="Poppins" charset="1" panose="00000500000000000000"/>
      <p:regular r:id="rId17"/>
    </p:embeddedFont>
    <p:embeddedFont>
      <p:font typeface="Akzidenz-Grotesk" charset="1" panose="02000503030000020003"/>
      <p:regular r:id="rId18"/>
    </p:embeddedFont>
    <p:embeddedFont>
      <p:font typeface="Glacial Indifference" charset="1" panose="00000000000000000000"/>
      <p:regular r:id="rId19"/>
    </p:embeddedFont>
    <p:embeddedFont>
      <p:font typeface="Poppins Light" charset="1" panose="000004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jpeg" Type="http://schemas.openxmlformats.org/officeDocument/2006/relationships/image"/><Relationship Id="rId4" Target="../media/image1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bg>
      <p:bgPr>
        <a:solidFill>
          <a:srgbClr val="EDEAE1"/>
        </a:solidFill>
      </p:bgPr>
    </p:bg>
    <p:spTree>
      <p:nvGrpSpPr>
        <p:cNvPr id="1" name=""/>
        <p:cNvGrpSpPr/>
        <p:nvPr/>
      </p:nvGrpSpPr>
      <p:grpSpPr>
        <a:xfrm>
          <a:off x="0" y="0"/>
          <a:ext cx="0" cy="0"/>
          <a:chOff x="0" y="0"/>
          <a:chExt cx="0" cy="0"/>
        </a:xfrm>
      </p:grpSpPr>
      <p:sp>
        <p:nvSpPr>
          <p:cNvPr name="TextBox 2" id="2"/>
          <p:cNvSpPr txBox="true"/>
          <p:nvPr/>
        </p:nvSpPr>
        <p:spPr>
          <a:xfrm rot="0">
            <a:off x="2446365" y="4317809"/>
            <a:ext cx="13395269" cy="2270561"/>
          </a:xfrm>
          <a:prstGeom prst="rect">
            <a:avLst/>
          </a:prstGeom>
        </p:spPr>
        <p:txBody>
          <a:bodyPr anchor="t" rtlCol="false" tIns="0" lIns="0" bIns="0" rIns="0">
            <a:spAutoFit/>
          </a:bodyPr>
          <a:lstStyle/>
          <a:p>
            <a:pPr algn="ctr" marL="0" indent="0" lvl="0">
              <a:lnSpc>
                <a:spcPts val="16083"/>
              </a:lnSpc>
            </a:pPr>
            <a:r>
              <a:rPr lang="en-US" sz="19614" i="true" spc="-980">
                <a:solidFill>
                  <a:srgbClr val="004AAD"/>
                </a:solidFill>
                <a:latin typeface="Glacial Indifference Italics"/>
                <a:ea typeface="Glacial Indifference Italics"/>
                <a:cs typeface="Glacial Indifference Italics"/>
                <a:sym typeface="Glacial Indifference Italics"/>
              </a:rPr>
              <a:t>Pitch Deck</a:t>
            </a:r>
          </a:p>
        </p:txBody>
      </p:sp>
      <p:grpSp>
        <p:nvGrpSpPr>
          <p:cNvPr name="Group 3" id="3"/>
          <p:cNvGrpSpPr/>
          <p:nvPr/>
        </p:nvGrpSpPr>
        <p:grpSpPr>
          <a:xfrm rot="0">
            <a:off x="3625564" y="8536170"/>
            <a:ext cx="2810202" cy="722130"/>
            <a:chOff x="0" y="0"/>
            <a:chExt cx="1581525" cy="406400"/>
          </a:xfrm>
        </p:grpSpPr>
        <p:sp>
          <p:nvSpPr>
            <p:cNvPr name="Freeform 4" id="4"/>
            <p:cNvSpPr/>
            <p:nvPr/>
          </p:nvSpPr>
          <p:spPr>
            <a:xfrm flipH="false" flipV="false" rot="0">
              <a:off x="0" y="0"/>
              <a:ext cx="1581525" cy="406400"/>
            </a:xfrm>
            <a:custGeom>
              <a:avLst/>
              <a:gdLst/>
              <a:ahLst/>
              <a:cxnLst/>
              <a:rect r="r" b="b" t="t" l="l"/>
              <a:pathLst>
                <a:path h="406400" w="1581525">
                  <a:moveTo>
                    <a:pt x="1378325" y="0"/>
                  </a:moveTo>
                  <a:cubicBezTo>
                    <a:pt x="1490549" y="0"/>
                    <a:pt x="1581525" y="90976"/>
                    <a:pt x="1581525" y="203200"/>
                  </a:cubicBezTo>
                  <a:cubicBezTo>
                    <a:pt x="1581525" y="315424"/>
                    <a:pt x="1490549" y="406400"/>
                    <a:pt x="137832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2F1C13"/>
              </a:solidFill>
              <a:prstDash val="solid"/>
              <a:miter/>
            </a:ln>
          </p:spPr>
        </p:sp>
        <p:sp>
          <p:nvSpPr>
            <p:cNvPr name="TextBox 5" id="5"/>
            <p:cNvSpPr txBox="true"/>
            <p:nvPr/>
          </p:nvSpPr>
          <p:spPr>
            <a:xfrm>
              <a:off x="0" y="-19050"/>
              <a:ext cx="1581525" cy="425450"/>
            </a:xfrm>
            <a:prstGeom prst="rect">
              <a:avLst/>
            </a:prstGeom>
          </p:spPr>
          <p:txBody>
            <a:bodyPr anchor="ctr" rtlCol="false" tIns="50800" lIns="50800" bIns="50800" rIns="50800"/>
            <a:lstStyle/>
            <a:p>
              <a:pPr algn="ctr">
                <a:lnSpc>
                  <a:spcPts val="2160"/>
                </a:lnSpc>
              </a:pPr>
            </a:p>
          </p:txBody>
        </p:sp>
      </p:grpSp>
      <p:grpSp>
        <p:nvGrpSpPr>
          <p:cNvPr name="Group 6" id="6"/>
          <p:cNvGrpSpPr/>
          <p:nvPr/>
        </p:nvGrpSpPr>
        <p:grpSpPr>
          <a:xfrm rot="0">
            <a:off x="1028700" y="8536170"/>
            <a:ext cx="2384414" cy="722130"/>
            <a:chOff x="0" y="0"/>
            <a:chExt cx="1341900" cy="406400"/>
          </a:xfrm>
        </p:grpSpPr>
        <p:sp>
          <p:nvSpPr>
            <p:cNvPr name="Freeform 7" id="7"/>
            <p:cNvSpPr/>
            <p:nvPr/>
          </p:nvSpPr>
          <p:spPr>
            <a:xfrm flipH="false" flipV="false" rot="0">
              <a:off x="0" y="0"/>
              <a:ext cx="1341900" cy="406400"/>
            </a:xfrm>
            <a:custGeom>
              <a:avLst/>
              <a:gdLst/>
              <a:ahLst/>
              <a:cxnLst/>
              <a:rect r="r" b="b" t="t" l="l"/>
              <a:pathLst>
                <a:path h="406400" w="1341900">
                  <a:moveTo>
                    <a:pt x="1138700" y="0"/>
                  </a:moveTo>
                  <a:cubicBezTo>
                    <a:pt x="1250924" y="0"/>
                    <a:pt x="1341900" y="90976"/>
                    <a:pt x="1341900" y="203200"/>
                  </a:cubicBezTo>
                  <a:cubicBezTo>
                    <a:pt x="1341900" y="315424"/>
                    <a:pt x="1250924" y="406400"/>
                    <a:pt x="1138700" y="406400"/>
                  </a:cubicBezTo>
                  <a:lnTo>
                    <a:pt x="203200" y="406400"/>
                  </a:lnTo>
                  <a:cubicBezTo>
                    <a:pt x="90976" y="406400"/>
                    <a:pt x="0" y="315424"/>
                    <a:pt x="0" y="203200"/>
                  </a:cubicBezTo>
                  <a:cubicBezTo>
                    <a:pt x="0" y="90976"/>
                    <a:pt x="90976" y="0"/>
                    <a:pt x="203200" y="0"/>
                  </a:cubicBezTo>
                  <a:close/>
                </a:path>
              </a:pathLst>
            </a:custGeom>
            <a:solidFill>
              <a:srgbClr val="004AAD"/>
            </a:solidFill>
            <a:ln w="9525" cap="sq">
              <a:solidFill>
                <a:srgbClr val="2F1C13"/>
              </a:solidFill>
              <a:prstDash val="solid"/>
              <a:miter/>
            </a:ln>
          </p:spPr>
        </p:sp>
        <p:sp>
          <p:nvSpPr>
            <p:cNvPr name="TextBox 8" id="8"/>
            <p:cNvSpPr txBox="true"/>
            <p:nvPr/>
          </p:nvSpPr>
          <p:spPr>
            <a:xfrm>
              <a:off x="0" y="-19050"/>
              <a:ext cx="1341900" cy="425450"/>
            </a:xfrm>
            <a:prstGeom prst="rect">
              <a:avLst/>
            </a:prstGeom>
          </p:spPr>
          <p:txBody>
            <a:bodyPr anchor="ctr" rtlCol="false" tIns="50800" lIns="50800" bIns="50800" rIns="50800"/>
            <a:lstStyle/>
            <a:p>
              <a:pPr algn="ctr">
                <a:lnSpc>
                  <a:spcPts val="2160"/>
                </a:lnSpc>
              </a:pPr>
            </a:p>
          </p:txBody>
        </p:sp>
      </p:grpSp>
      <p:sp>
        <p:nvSpPr>
          <p:cNvPr name="TextBox 9" id="9"/>
          <p:cNvSpPr txBox="true"/>
          <p:nvPr/>
        </p:nvSpPr>
        <p:spPr>
          <a:xfrm rot="0">
            <a:off x="3625564" y="8721065"/>
            <a:ext cx="2810202" cy="333290"/>
          </a:xfrm>
          <a:prstGeom prst="rect">
            <a:avLst/>
          </a:prstGeom>
        </p:spPr>
        <p:txBody>
          <a:bodyPr anchor="t" rtlCol="false" tIns="0" lIns="0" bIns="0" rIns="0">
            <a:spAutoFit/>
          </a:bodyPr>
          <a:lstStyle/>
          <a:p>
            <a:pPr algn="ctr">
              <a:lnSpc>
                <a:spcPts val="2519"/>
              </a:lnSpc>
            </a:pPr>
            <a:r>
              <a:rPr lang="en-US" sz="2099">
                <a:solidFill>
                  <a:srgbClr val="2F1C13"/>
                </a:solidFill>
                <a:latin typeface="Poppins"/>
                <a:ea typeface="Poppins"/>
                <a:cs typeface="Poppins"/>
                <a:sym typeface="Poppins"/>
              </a:rPr>
              <a:t>Presentation</a:t>
            </a:r>
          </a:p>
        </p:txBody>
      </p:sp>
      <p:sp>
        <p:nvSpPr>
          <p:cNvPr name="TextBox 10" id="10"/>
          <p:cNvSpPr txBox="true"/>
          <p:nvPr/>
        </p:nvSpPr>
        <p:spPr>
          <a:xfrm rot="0">
            <a:off x="1028700" y="8721065"/>
            <a:ext cx="2384414" cy="333290"/>
          </a:xfrm>
          <a:prstGeom prst="rect">
            <a:avLst/>
          </a:prstGeom>
        </p:spPr>
        <p:txBody>
          <a:bodyPr anchor="t" rtlCol="false" tIns="0" lIns="0" bIns="0" rIns="0">
            <a:spAutoFit/>
          </a:bodyPr>
          <a:lstStyle/>
          <a:p>
            <a:pPr algn="ctr">
              <a:lnSpc>
                <a:spcPts val="2519"/>
              </a:lnSpc>
            </a:pPr>
            <a:r>
              <a:rPr lang="en-US" sz="2099">
                <a:solidFill>
                  <a:srgbClr val="FFFFFF"/>
                </a:solidFill>
                <a:latin typeface="Poppins"/>
                <a:ea typeface="Poppins"/>
                <a:cs typeface="Poppins"/>
                <a:sym typeface="Poppins"/>
              </a:rPr>
              <a:t>May 2030</a:t>
            </a:r>
          </a:p>
        </p:txBody>
      </p:sp>
      <p:sp>
        <p:nvSpPr>
          <p:cNvPr name="AutoShape 11" id="11"/>
          <p:cNvSpPr/>
          <p:nvPr/>
        </p:nvSpPr>
        <p:spPr>
          <a:xfrm>
            <a:off x="1028702" y="738230"/>
            <a:ext cx="16230597" cy="0"/>
          </a:xfrm>
          <a:prstGeom prst="line">
            <a:avLst/>
          </a:prstGeom>
          <a:ln cap="flat" w="9525">
            <a:solidFill>
              <a:srgbClr val="000000"/>
            </a:solidFill>
            <a:prstDash val="solid"/>
            <a:headEnd type="none" len="sm" w="sm"/>
            <a:tailEnd type="none" len="sm" w="sm"/>
          </a:ln>
        </p:spPr>
      </p:sp>
      <p:sp>
        <p:nvSpPr>
          <p:cNvPr name="TextBox 12" id="12"/>
          <p:cNvSpPr txBox="true"/>
          <p:nvPr/>
        </p:nvSpPr>
        <p:spPr>
          <a:xfrm rot="0">
            <a:off x="12312310" y="8469495"/>
            <a:ext cx="4946989" cy="720682"/>
          </a:xfrm>
          <a:prstGeom prst="rect">
            <a:avLst/>
          </a:prstGeom>
        </p:spPr>
        <p:txBody>
          <a:bodyPr anchor="t" rtlCol="false" tIns="0" lIns="0" bIns="0" rIns="0">
            <a:spAutoFit/>
          </a:bodyPr>
          <a:lstStyle/>
          <a:p>
            <a:pPr algn="r">
              <a:lnSpc>
                <a:spcPts val="2800"/>
              </a:lnSpc>
            </a:pPr>
            <a:r>
              <a:rPr lang="en-US" sz="2000" spc="26">
                <a:solidFill>
                  <a:srgbClr val="2F1C13"/>
                </a:solidFill>
                <a:latin typeface="Poppins"/>
                <a:ea typeface="Poppins"/>
                <a:cs typeface="Poppins"/>
                <a:sym typeface="Poppins"/>
              </a:rPr>
              <a:t>Lorem ipsum dolor sit amet, consectetur adipiscing elit,</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EDEAE1"/>
        </a:solidFill>
      </p:bgPr>
    </p:bg>
    <p:spTree>
      <p:nvGrpSpPr>
        <p:cNvPr id="1" name=""/>
        <p:cNvGrpSpPr/>
        <p:nvPr/>
      </p:nvGrpSpPr>
      <p:grpSpPr>
        <a:xfrm>
          <a:off x="0" y="0"/>
          <a:ext cx="0" cy="0"/>
          <a:chOff x="0" y="0"/>
          <a:chExt cx="0" cy="0"/>
        </a:xfrm>
      </p:grpSpPr>
      <p:grpSp>
        <p:nvGrpSpPr>
          <p:cNvPr name="Group 2" id="2"/>
          <p:cNvGrpSpPr/>
          <p:nvPr/>
        </p:nvGrpSpPr>
        <p:grpSpPr>
          <a:xfrm rot="0">
            <a:off x="4791899" y="4982992"/>
            <a:ext cx="996909" cy="722130"/>
            <a:chOff x="0" y="0"/>
            <a:chExt cx="561040" cy="406400"/>
          </a:xfrm>
        </p:grpSpPr>
        <p:sp>
          <p:nvSpPr>
            <p:cNvPr name="Freeform 3" id="3"/>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4" id="4"/>
            <p:cNvSpPr txBox="true"/>
            <p:nvPr/>
          </p:nvSpPr>
          <p:spPr>
            <a:xfrm>
              <a:off x="0" y="-38100"/>
              <a:ext cx="561040" cy="444500"/>
            </a:xfrm>
            <a:prstGeom prst="rect">
              <a:avLst/>
            </a:prstGeom>
          </p:spPr>
          <p:txBody>
            <a:bodyPr anchor="ctr" rtlCol="false" tIns="50800" lIns="50800" bIns="50800" rIns="50800"/>
            <a:lstStyle/>
            <a:p>
              <a:pPr algn="ctr">
                <a:lnSpc>
                  <a:spcPts val="2160"/>
                </a:lnSpc>
              </a:pPr>
            </a:p>
          </p:txBody>
        </p:sp>
      </p:grpSp>
      <p:grpSp>
        <p:nvGrpSpPr>
          <p:cNvPr name="Group 5" id="5"/>
          <p:cNvGrpSpPr/>
          <p:nvPr/>
        </p:nvGrpSpPr>
        <p:grpSpPr>
          <a:xfrm rot="0">
            <a:off x="4791899" y="7810500"/>
            <a:ext cx="996909" cy="722130"/>
            <a:chOff x="0" y="0"/>
            <a:chExt cx="561040" cy="406400"/>
          </a:xfrm>
        </p:grpSpPr>
        <p:sp>
          <p:nvSpPr>
            <p:cNvPr name="Freeform 6" id="6"/>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7" id="7"/>
            <p:cNvSpPr txBox="true"/>
            <p:nvPr/>
          </p:nvSpPr>
          <p:spPr>
            <a:xfrm>
              <a:off x="0" y="-38100"/>
              <a:ext cx="561040" cy="444500"/>
            </a:xfrm>
            <a:prstGeom prst="rect">
              <a:avLst/>
            </a:prstGeom>
          </p:spPr>
          <p:txBody>
            <a:bodyPr anchor="ctr" rtlCol="false" tIns="50800" lIns="50800" bIns="50800" rIns="50800"/>
            <a:lstStyle/>
            <a:p>
              <a:pPr algn="ctr">
                <a:lnSpc>
                  <a:spcPts val="2160"/>
                </a:lnSpc>
              </a:pPr>
            </a:p>
          </p:txBody>
        </p:sp>
      </p:grpSp>
      <p:grpSp>
        <p:nvGrpSpPr>
          <p:cNvPr name="Group 8" id="8"/>
          <p:cNvGrpSpPr/>
          <p:nvPr/>
        </p:nvGrpSpPr>
        <p:grpSpPr>
          <a:xfrm rot="0">
            <a:off x="10527143" y="4982992"/>
            <a:ext cx="996909" cy="722130"/>
            <a:chOff x="0" y="0"/>
            <a:chExt cx="561040" cy="406400"/>
          </a:xfrm>
        </p:grpSpPr>
        <p:sp>
          <p:nvSpPr>
            <p:cNvPr name="Freeform 9" id="9"/>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10" id="10"/>
            <p:cNvSpPr txBox="true"/>
            <p:nvPr/>
          </p:nvSpPr>
          <p:spPr>
            <a:xfrm>
              <a:off x="0" y="-38100"/>
              <a:ext cx="561040" cy="444500"/>
            </a:xfrm>
            <a:prstGeom prst="rect">
              <a:avLst/>
            </a:prstGeom>
          </p:spPr>
          <p:txBody>
            <a:bodyPr anchor="ctr" rtlCol="false" tIns="50800" lIns="50800" bIns="50800" rIns="50800"/>
            <a:lstStyle/>
            <a:p>
              <a:pPr algn="ctr">
                <a:lnSpc>
                  <a:spcPts val="2160"/>
                </a:lnSpc>
              </a:pPr>
            </a:p>
          </p:txBody>
        </p:sp>
      </p:grpSp>
      <p:grpSp>
        <p:nvGrpSpPr>
          <p:cNvPr name="Group 11" id="11"/>
          <p:cNvGrpSpPr/>
          <p:nvPr/>
        </p:nvGrpSpPr>
        <p:grpSpPr>
          <a:xfrm rot="0">
            <a:off x="10527143" y="7812270"/>
            <a:ext cx="996909" cy="722130"/>
            <a:chOff x="0" y="0"/>
            <a:chExt cx="561040" cy="406400"/>
          </a:xfrm>
        </p:grpSpPr>
        <p:sp>
          <p:nvSpPr>
            <p:cNvPr name="Freeform 12" id="12"/>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13" id="13"/>
            <p:cNvSpPr txBox="true"/>
            <p:nvPr/>
          </p:nvSpPr>
          <p:spPr>
            <a:xfrm>
              <a:off x="0" y="-38100"/>
              <a:ext cx="561040" cy="444500"/>
            </a:xfrm>
            <a:prstGeom prst="rect">
              <a:avLst/>
            </a:prstGeom>
          </p:spPr>
          <p:txBody>
            <a:bodyPr anchor="ctr" rtlCol="false" tIns="50800" lIns="50800" bIns="50800" rIns="50800"/>
            <a:lstStyle/>
            <a:p>
              <a:pPr algn="ctr">
                <a:lnSpc>
                  <a:spcPts val="2160"/>
                </a:lnSpc>
              </a:pPr>
            </a:p>
          </p:txBody>
        </p:sp>
      </p:grpSp>
      <p:grpSp>
        <p:nvGrpSpPr>
          <p:cNvPr name="Group 14" id="14"/>
          <p:cNvGrpSpPr/>
          <p:nvPr/>
        </p:nvGrpSpPr>
        <p:grpSpPr>
          <a:xfrm rot="0">
            <a:off x="16262391" y="4982992"/>
            <a:ext cx="996909" cy="722130"/>
            <a:chOff x="0" y="0"/>
            <a:chExt cx="561040" cy="406400"/>
          </a:xfrm>
        </p:grpSpPr>
        <p:sp>
          <p:nvSpPr>
            <p:cNvPr name="Freeform 15" id="15"/>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16" id="16"/>
            <p:cNvSpPr txBox="true"/>
            <p:nvPr/>
          </p:nvSpPr>
          <p:spPr>
            <a:xfrm>
              <a:off x="0" y="-38100"/>
              <a:ext cx="561040" cy="444500"/>
            </a:xfrm>
            <a:prstGeom prst="rect">
              <a:avLst/>
            </a:prstGeom>
          </p:spPr>
          <p:txBody>
            <a:bodyPr anchor="ctr" rtlCol="false" tIns="50800" lIns="50800" bIns="50800" rIns="50800"/>
            <a:lstStyle/>
            <a:p>
              <a:pPr algn="ctr">
                <a:lnSpc>
                  <a:spcPts val="2160"/>
                </a:lnSpc>
              </a:pPr>
            </a:p>
          </p:txBody>
        </p:sp>
      </p:grpSp>
      <p:sp>
        <p:nvSpPr>
          <p:cNvPr name="TextBox 17" id="17"/>
          <p:cNvSpPr txBox="true"/>
          <p:nvPr/>
        </p:nvSpPr>
        <p:spPr>
          <a:xfrm rot="0">
            <a:off x="4791899" y="5086350"/>
            <a:ext cx="996909" cy="4857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Akzidenz-Grotesk"/>
                <a:ea typeface="Akzidenz-Grotesk"/>
                <a:cs typeface="Akzidenz-Grotesk"/>
                <a:sym typeface="Akzidenz-Grotesk"/>
              </a:rPr>
              <a:t>03</a:t>
            </a:r>
          </a:p>
        </p:txBody>
      </p:sp>
      <p:sp>
        <p:nvSpPr>
          <p:cNvPr name="TextBox 18" id="18"/>
          <p:cNvSpPr txBox="true"/>
          <p:nvPr/>
        </p:nvSpPr>
        <p:spPr>
          <a:xfrm rot="0">
            <a:off x="4791899" y="7907167"/>
            <a:ext cx="996909" cy="4857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Akzidenz-Grotesk"/>
                <a:ea typeface="Akzidenz-Grotesk"/>
                <a:cs typeface="Akzidenz-Grotesk"/>
                <a:sym typeface="Akzidenz-Grotesk"/>
              </a:rPr>
              <a:t>06</a:t>
            </a:r>
          </a:p>
        </p:txBody>
      </p:sp>
      <p:sp>
        <p:nvSpPr>
          <p:cNvPr name="TextBox 19" id="19"/>
          <p:cNvSpPr txBox="true"/>
          <p:nvPr/>
        </p:nvSpPr>
        <p:spPr>
          <a:xfrm rot="0">
            <a:off x="10527143" y="5086350"/>
            <a:ext cx="996909" cy="4857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Akzidenz-Grotesk"/>
                <a:ea typeface="Akzidenz-Grotesk"/>
                <a:cs typeface="Akzidenz-Grotesk"/>
                <a:sym typeface="Akzidenz-Grotesk"/>
              </a:rPr>
              <a:t>04</a:t>
            </a:r>
          </a:p>
        </p:txBody>
      </p:sp>
      <p:sp>
        <p:nvSpPr>
          <p:cNvPr name="TextBox 20" id="20"/>
          <p:cNvSpPr txBox="true"/>
          <p:nvPr/>
        </p:nvSpPr>
        <p:spPr>
          <a:xfrm rot="0">
            <a:off x="10527143" y="7907167"/>
            <a:ext cx="996909" cy="4857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Akzidenz-Grotesk"/>
                <a:ea typeface="Akzidenz-Grotesk"/>
                <a:cs typeface="Akzidenz-Grotesk"/>
                <a:sym typeface="Akzidenz-Grotesk"/>
              </a:rPr>
              <a:t>07</a:t>
            </a:r>
          </a:p>
        </p:txBody>
      </p:sp>
      <p:sp>
        <p:nvSpPr>
          <p:cNvPr name="TextBox 21" id="21"/>
          <p:cNvSpPr txBox="true"/>
          <p:nvPr/>
        </p:nvSpPr>
        <p:spPr>
          <a:xfrm rot="0">
            <a:off x="16262391" y="5086350"/>
            <a:ext cx="996909" cy="4857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Akzidenz-Grotesk"/>
                <a:ea typeface="Akzidenz-Grotesk"/>
                <a:cs typeface="Akzidenz-Grotesk"/>
                <a:sym typeface="Akzidenz-Grotesk"/>
              </a:rPr>
              <a:t>05</a:t>
            </a:r>
          </a:p>
        </p:txBody>
      </p:sp>
      <p:sp>
        <p:nvSpPr>
          <p:cNvPr name="TextBox 22" id="22"/>
          <p:cNvSpPr txBox="true"/>
          <p:nvPr/>
        </p:nvSpPr>
        <p:spPr>
          <a:xfrm rot="0">
            <a:off x="1038228" y="4963942"/>
            <a:ext cx="3763196" cy="1132924"/>
          </a:xfrm>
          <a:prstGeom prst="rect">
            <a:avLst/>
          </a:prstGeom>
        </p:spPr>
        <p:txBody>
          <a:bodyPr anchor="t" rtlCol="false" tIns="0" lIns="0" bIns="0" rIns="0">
            <a:spAutoFit/>
          </a:bodyPr>
          <a:lstStyle/>
          <a:p>
            <a:pPr algn="l">
              <a:lnSpc>
                <a:spcPts val="4368"/>
              </a:lnSpc>
            </a:pPr>
            <a:r>
              <a:rPr lang="en-US" sz="4200" spc="-210">
                <a:solidFill>
                  <a:srgbClr val="004AAD"/>
                </a:solidFill>
                <a:latin typeface="Glacial Indifference"/>
                <a:ea typeface="Glacial Indifference"/>
                <a:cs typeface="Glacial Indifference"/>
                <a:sym typeface="Glacial Indifference"/>
              </a:rPr>
              <a:t>Market Opportunity</a:t>
            </a:r>
          </a:p>
        </p:txBody>
      </p:sp>
      <p:sp>
        <p:nvSpPr>
          <p:cNvPr name="TextBox 23" id="23"/>
          <p:cNvSpPr txBox="true"/>
          <p:nvPr/>
        </p:nvSpPr>
        <p:spPr>
          <a:xfrm rot="0">
            <a:off x="6773472" y="4916317"/>
            <a:ext cx="3763196" cy="695304"/>
          </a:xfrm>
          <a:prstGeom prst="rect">
            <a:avLst/>
          </a:prstGeom>
        </p:spPr>
        <p:txBody>
          <a:bodyPr anchor="t" rtlCol="false" tIns="0" lIns="0" bIns="0" rIns="0">
            <a:spAutoFit/>
          </a:bodyPr>
          <a:lstStyle/>
          <a:p>
            <a:pPr algn="l">
              <a:lnSpc>
                <a:spcPts val="5400"/>
              </a:lnSpc>
            </a:pPr>
            <a:r>
              <a:rPr lang="en-US" sz="4500" spc="-4">
                <a:solidFill>
                  <a:srgbClr val="004AAD"/>
                </a:solidFill>
                <a:latin typeface="Glacial Indifference"/>
                <a:ea typeface="Glacial Indifference"/>
                <a:cs typeface="Glacial Indifference"/>
                <a:sym typeface="Glacial Indifference"/>
              </a:rPr>
              <a:t>Introduction</a:t>
            </a:r>
          </a:p>
        </p:txBody>
      </p:sp>
      <p:sp>
        <p:nvSpPr>
          <p:cNvPr name="AutoShape 24" id="24"/>
          <p:cNvSpPr/>
          <p:nvPr/>
        </p:nvSpPr>
        <p:spPr>
          <a:xfrm flipV="true">
            <a:off x="1028703" y="4703421"/>
            <a:ext cx="4760105" cy="0"/>
          </a:xfrm>
          <a:prstGeom prst="line">
            <a:avLst/>
          </a:prstGeom>
          <a:ln cap="flat" w="9525">
            <a:solidFill>
              <a:srgbClr val="000000"/>
            </a:solidFill>
            <a:prstDash val="solid"/>
            <a:headEnd type="none" len="sm" w="sm"/>
            <a:tailEnd type="none" len="sm" w="sm"/>
          </a:ln>
        </p:spPr>
      </p:sp>
      <p:sp>
        <p:nvSpPr>
          <p:cNvPr name="AutoShape 25" id="25"/>
          <p:cNvSpPr/>
          <p:nvPr/>
        </p:nvSpPr>
        <p:spPr>
          <a:xfrm flipV="true">
            <a:off x="1028703" y="7530929"/>
            <a:ext cx="4760105" cy="0"/>
          </a:xfrm>
          <a:prstGeom prst="line">
            <a:avLst/>
          </a:prstGeom>
          <a:ln cap="flat" w="9525">
            <a:solidFill>
              <a:srgbClr val="000000"/>
            </a:solidFill>
            <a:prstDash val="solid"/>
            <a:headEnd type="none" len="sm" w="sm"/>
            <a:tailEnd type="none" len="sm" w="sm"/>
          </a:ln>
        </p:spPr>
      </p:sp>
      <p:sp>
        <p:nvSpPr>
          <p:cNvPr name="AutoShape 26" id="26"/>
          <p:cNvSpPr/>
          <p:nvPr/>
        </p:nvSpPr>
        <p:spPr>
          <a:xfrm flipV="true">
            <a:off x="6763947" y="4703421"/>
            <a:ext cx="4760105" cy="0"/>
          </a:xfrm>
          <a:prstGeom prst="line">
            <a:avLst/>
          </a:prstGeom>
          <a:ln cap="flat" w="9525">
            <a:solidFill>
              <a:srgbClr val="000000"/>
            </a:solidFill>
            <a:prstDash val="solid"/>
            <a:headEnd type="none" len="sm" w="sm"/>
            <a:tailEnd type="none" len="sm" w="sm"/>
          </a:ln>
        </p:spPr>
      </p:sp>
      <p:sp>
        <p:nvSpPr>
          <p:cNvPr name="AutoShape 27" id="27"/>
          <p:cNvSpPr/>
          <p:nvPr/>
        </p:nvSpPr>
        <p:spPr>
          <a:xfrm flipV="true">
            <a:off x="6763947" y="7530929"/>
            <a:ext cx="4760105" cy="0"/>
          </a:xfrm>
          <a:prstGeom prst="line">
            <a:avLst/>
          </a:prstGeom>
          <a:ln cap="flat" w="9525">
            <a:solidFill>
              <a:srgbClr val="000000"/>
            </a:solidFill>
            <a:prstDash val="solid"/>
            <a:headEnd type="none" len="sm" w="sm"/>
            <a:tailEnd type="none" len="sm" w="sm"/>
          </a:ln>
        </p:spPr>
      </p:sp>
      <p:sp>
        <p:nvSpPr>
          <p:cNvPr name="AutoShape 28" id="28"/>
          <p:cNvSpPr/>
          <p:nvPr/>
        </p:nvSpPr>
        <p:spPr>
          <a:xfrm flipV="true">
            <a:off x="12499195" y="4703421"/>
            <a:ext cx="4760105" cy="0"/>
          </a:xfrm>
          <a:prstGeom prst="line">
            <a:avLst/>
          </a:prstGeom>
          <a:ln cap="flat" w="9525">
            <a:solidFill>
              <a:srgbClr val="000000"/>
            </a:solidFill>
            <a:prstDash val="solid"/>
            <a:headEnd type="none" len="sm" w="sm"/>
            <a:tailEnd type="none" len="sm" w="sm"/>
          </a:ln>
        </p:spPr>
      </p:sp>
      <p:sp>
        <p:nvSpPr>
          <p:cNvPr name="AutoShape 29" id="29"/>
          <p:cNvSpPr/>
          <p:nvPr/>
        </p:nvSpPr>
        <p:spPr>
          <a:xfrm>
            <a:off x="1028702" y="738230"/>
            <a:ext cx="16230597" cy="0"/>
          </a:xfrm>
          <a:prstGeom prst="line">
            <a:avLst/>
          </a:prstGeom>
          <a:ln cap="flat" w="9525">
            <a:solidFill>
              <a:srgbClr val="000000"/>
            </a:solidFill>
            <a:prstDash val="solid"/>
            <a:headEnd type="none" len="sm" w="sm"/>
            <a:tailEnd type="none" len="sm" w="sm"/>
          </a:ln>
        </p:spPr>
      </p:sp>
      <p:sp>
        <p:nvSpPr>
          <p:cNvPr name="TextBox 30" id="30"/>
          <p:cNvSpPr txBox="true"/>
          <p:nvPr/>
        </p:nvSpPr>
        <p:spPr>
          <a:xfrm rot="0">
            <a:off x="12505128" y="5091034"/>
            <a:ext cx="3410086" cy="1132924"/>
          </a:xfrm>
          <a:prstGeom prst="rect">
            <a:avLst/>
          </a:prstGeom>
        </p:spPr>
        <p:txBody>
          <a:bodyPr anchor="t" rtlCol="false" tIns="0" lIns="0" bIns="0" rIns="0">
            <a:spAutoFit/>
          </a:bodyPr>
          <a:lstStyle/>
          <a:p>
            <a:pPr algn="l">
              <a:lnSpc>
                <a:spcPts val="4368"/>
              </a:lnSpc>
            </a:pPr>
            <a:r>
              <a:rPr lang="en-US" sz="4200" spc="-210">
                <a:solidFill>
                  <a:srgbClr val="004AAD"/>
                </a:solidFill>
                <a:latin typeface="Glacial Indifference"/>
                <a:ea typeface="Glacial Indifference"/>
                <a:cs typeface="Glacial Indifference"/>
                <a:sym typeface="Glacial Indifference"/>
              </a:rPr>
              <a:t>Product Overview</a:t>
            </a:r>
          </a:p>
        </p:txBody>
      </p:sp>
      <p:sp>
        <p:nvSpPr>
          <p:cNvPr name="TextBox 31" id="31"/>
          <p:cNvSpPr txBox="true"/>
          <p:nvPr/>
        </p:nvSpPr>
        <p:spPr>
          <a:xfrm rot="0">
            <a:off x="1038228" y="7869420"/>
            <a:ext cx="3092288" cy="1132924"/>
          </a:xfrm>
          <a:prstGeom prst="rect">
            <a:avLst/>
          </a:prstGeom>
        </p:spPr>
        <p:txBody>
          <a:bodyPr anchor="t" rtlCol="false" tIns="0" lIns="0" bIns="0" rIns="0">
            <a:spAutoFit/>
          </a:bodyPr>
          <a:lstStyle/>
          <a:p>
            <a:pPr algn="l">
              <a:lnSpc>
                <a:spcPts val="4368"/>
              </a:lnSpc>
            </a:pPr>
            <a:r>
              <a:rPr lang="en-US" sz="4200" spc="-210">
                <a:solidFill>
                  <a:srgbClr val="004AAD"/>
                </a:solidFill>
                <a:latin typeface="Glacial Indifference"/>
                <a:ea typeface="Glacial Indifference"/>
                <a:cs typeface="Glacial Indifference"/>
                <a:sym typeface="Glacial Indifference"/>
              </a:rPr>
              <a:t>Market Strategy</a:t>
            </a:r>
          </a:p>
        </p:txBody>
      </p:sp>
      <p:sp>
        <p:nvSpPr>
          <p:cNvPr name="TextBox 32" id="32"/>
          <p:cNvSpPr txBox="true"/>
          <p:nvPr/>
        </p:nvSpPr>
        <p:spPr>
          <a:xfrm rot="0">
            <a:off x="6773472" y="7869420"/>
            <a:ext cx="2880422" cy="1132924"/>
          </a:xfrm>
          <a:prstGeom prst="rect">
            <a:avLst/>
          </a:prstGeom>
        </p:spPr>
        <p:txBody>
          <a:bodyPr anchor="t" rtlCol="false" tIns="0" lIns="0" bIns="0" rIns="0">
            <a:spAutoFit/>
          </a:bodyPr>
          <a:lstStyle/>
          <a:p>
            <a:pPr algn="l">
              <a:lnSpc>
                <a:spcPts val="4368"/>
              </a:lnSpc>
            </a:pPr>
            <a:r>
              <a:rPr lang="en-US" sz="4200" spc="-210">
                <a:solidFill>
                  <a:srgbClr val="004AAD"/>
                </a:solidFill>
                <a:latin typeface="Glacial Indifference"/>
                <a:ea typeface="Glacial Indifference"/>
                <a:cs typeface="Glacial Indifference"/>
                <a:sym typeface="Glacial Indifference"/>
              </a:rPr>
              <a:t>Our Preference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DEAE1"/>
        </a:solidFill>
      </p:bgPr>
    </p:bg>
    <p:spTree>
      <p:nvGrpSpPr>
        <p:cNvPr id="1" name=""/>
        <p:cNvGrpSpPr/>
        <p:nvPr/>
      </p:nvGrpSpPr>
      <p:grpSpPr>
        <a:xfrm>
          <a:off x="0" y="0"/>
          <a:ext cx="0" cy="0"/>
          <a:chOff x="0" y="0"/>
          <a:chExt cx="0" cy="0"/>
        </a:xfrm>
      </p:grpSpPr>
      <p:grpSp>
        <p:nvGrpSpPr>
          <p:cNvPr name="Group 2" id="2"/>
          <p:cNvGrpSpPr/>
          <p:nvPr/>
        </p:nvGrpSpPr>
        <p:grpSpPr>
          <a:xfrm rot="0">
            <a:off x="1009653" y="5963713"/>
            <a:ext cx="8134347" cy="3294587"/>
            <a:chOff x="0" y="0"/>
            <a:chExt cx="4638830" cy="1878827"/>
          </a:xfrm>
        </p:grpSpPr>
        <p:sp>
          <p:nvSpPr>
            <p:cNvPr name="Freeform 3" id="3"/>
            <p:cNvSpPr/>
            <p:nvPr/>
          </p:nvSpPr>
          <p:spPr>
            <a:xfrm flipH="false" flipV="false" rot="0">
              <a:off x="0" y="0"/>
              <a:ext cx="4638830" cy="1878827"/>
            </a:xfrm>
            <a:custGeom>
              <a:avLst/>
              <a:gdLst/>
              <a:ahLst/>
              <a:cxnLst/>
              <a:rect r="r" b="b" t="t" l="l"/>
              <a:pathLst>
                <a:path h="1878827" w="4638830">
                  <a:moveTo>
                    <a:pt x="0" y="0"/>
                  </a:moveTo>
                  <a:lnTo>
                    <a:pt x="4638830" y="0"/>
                  </a:lnTo>
                  <a:lnTo>
                    <a:pt x="4638830" y="1878827"/>
                  </a:lnTo>
                  <a:lnTo>
                    <a:pt x="0" y="1878827"/>
                  </a:lnTo>
                  <a:close/>
                </a:path>
              </a:pathLst>
            </a:custGeom>
            <a:blipFill>
              <a:blip r:embed="rId2"/>
              <a:stretch>
                <a:fillRect l="0" t="-32248" r="0" b="-32248"/>
              </a:stretch>
            </a:blipFill>
          </p:spPr>
        </p:sp>
      </p:grpSp>
      <p:sp>
        <p:nvSpPr>
          <p:cNvPr name="AutoShape 4" id="4"/>
          <p:cNvSpPr/>
          <p:nvPr/>
        </p:nvSpPr>
        <p:spPr>
          <a:xfrm>
            <a:off x="1028702" y="738230"/>
            <a:ext cx="16230597" cy="0"/>
          </a:xfrm>
          <a:prstGeom prst="line">
            <a:avLst/>
          </a:prstGeom>
          <a:ln cap="flat" w="9525">
            <a:solidFill>
              <a:srgbClr val="000000"/>
            </a:solidFill>
            <a:prstDash val="solid"/>
            <a:headEnd type="none" len="sm" w="sm"/>
            <a:tailEnd type="none" len="sm" w="sm"/>
          </a:ln>
        </p:spPr>
      </p:sp>
      <p:sp>
        <p:nvSpPr>
          <p:cNvPr name="TextBox 5" id="5"/>
          <p:cNvSpPr txBox="true"/>
          <p:nvPr/>
        </p:nvSpPr>
        <p:spPr>
          <a:xfrm rot="0">
            <a:off x="1019177" y="2389225"/>
            <a:ext cx="11351939" cy="2659025"/>
          </a:xfrm>
          <a:prstGeom prst="rect">
            <a:avLst/>
          </a:prstGeom>
        </p:spPr>
        <p:txBody>
          <a:bodyPr anchor="t" rtlCol="false" tIns="0" lIns="0" bIns="0" rIns="0">
            <a:spAutoFit/>
          </a:bodyPr>
          <a:lstStyle/>
          <a:p>
            <a:pPr algn="l">
              <a:lnSpc>
                <a:spcPts val="10500"/>
              </a:lnSpc>
            </a:pPr>
            <a:r>
              <a:rPr lang="en-US" sz="8606" spc="-43">
                <a:solidFill>
                  <a:srgbClr val="004AAD"/>
                </a:solidFill>
                <a:latin typeface="Glacial Indifference"/>
                <a:ea typeface="Glacial Indifference"/>
                <a:cs typeface="Glacial Indifference"/>
                <a:sym typeface="Glacial Indifference"/>
              </a:rPr>
              <a:t>Market Opportunity and Growth Potential</a:t>
            </a:r>
          </a:p>
        </p:txBody>
      </p:sp>
      <p:sp>
        <p:nvSpPr>
          <p:cNvPr name="TextBox 6" id="6"/>
          <p:cNvSpPr txBox="true"/>
          <p:nvPr/>
        </p:nvSpPr>
        <p:spPr>
          <a:xfrm rot="0">
            <a:off x="10055647" y="6317639"/>
            <a:ext cx="7203653" cy="2520060"/>
          </a:xfrm>
          <a:prstGeom prst="rect">
            <a:avLst/>
          </a:prstGeom>
        </p:spPr>
        <p:txBody>
          <a:bodyPr anchor="t" rtlCol="false" tIns="0" lIns="0" bIns="0" rIns="0">
            <a:spAutoFit/>
          </a:bodyPr>
          <a:lstStyle/>
          <a:p>
            <a:pPr algn="just">
              <a:lnSpc>
                <a:spcPts val="3359"/>
              </a:lnSpc>
            </a:pPr>
            <a:r>
              <a:rPr lang="en-US" sz="2400" spc="31">
                <a:solidFill>
                  <a:srgbClr val="2F1C13"/>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DEAE1"/>
        </a:solidFill>
      </p:bgPr>
    </p:bg>
    <p:spTree>
      <p:nvGrpSpPr>
        <p:cNvPr id="1" name=""/>
        <p:cNvGrpSpPr/>
        <p:nvPr/>
      </p:nvGrpSpPr>
      <p:grpSpPr>
        <a:xfrm>
          <a:off x="0" y="0"/>
          <a:ext cx="0" cy="0"/>
          <a:chOff x="0" y="0"/>
          <a:chExt cx="0" cy="0"/>
        </a:xfrm>
      </p:grpSpPr>
      <p:grpSp>
        <p:nvGrpSpPr>
          <p:cNvPr name="Group 2" id="2"/>
          <p:cNvGrpSpPr/>
          <p:nvPr/>
        </p:nvGrpSpPr>
        <p:grpSpPr>
          <a:xfrm rot="0">
            <a:off x="1028700" y="7453563"/>
            <a:ext cx="16230600" cy="1920391"/>
            <a:chOff x="0" y="0"/>
            <a:chExt cx="9255936" cy="1095155"/>
          </a:xfrm>
        </p:grpSpPr>
        <p:sp>
          <p:nvSpPr>
            <p:cNvPr name="Freeform 3" id="3"/>
            <p:cNvSpPr/>
            <p:nvPr/>
          </p:nvSpPr>
          <p:spPr>
            <a:xfrm flipH="false" flipV="false" rot="0">
              <a:off x="0" y="0"/>
              <a:ext cx="9255937" cy="1095155"/>
            </a:xfrm>
            <a:custGeom>
              <a:avLst/>
              <a:gdLst/>
              <a:ahLst/>
              <a:cxnLst/>
              <a:rect r="r" b="b" t="t" l="l"/>
              <a:pathLst>
                <a:path h="1095155" w="9255937">
                  <a:moveTo>
                    <a:pt x="0" y="0"/>
                  </a:moveTo>
                  <a:lnTo>
                    <a:pt x="9255937" y="0"/>
                  </a:lnTo>
                  <a:lnTo>
                    <a:pt x="9255937" y="1095155"/>
                  </a:lnTo>
                  <a:lnTo>
                    <a:pt x="0" y="1095155"/>
                  </a:lnTo>
                  <a:close/>
                </a:path>
              </a:pathLst>
            </a:custGeom>
            <a:blipFill>
              <a:blip r:embed="rId2"/>
              <a:stretch>
                <a:fillRect l="0" t="-117449" r="0" b="-117449"/>
              </a:stretch>
            </a:blipFill>
          </p:spPr>
        </p:sp>
      </p:grpSp>
      <p:sp>
        <p:nvSpPr>
          <p:cNvPr name="AutoShape 4" id="4"/>
          <p:cNvSpPr/>
          <p:nvPr/>
        </p:nvSpPr>
        <p:spPr>
          <a:xfrm>
            <a:off x="1028702" y="738230"/>
            <a:ext cx="16230597" cy="0"/>
          </a:xfrm>
          <a:prstGeom prst="line">
            <a:avLst/>
          </a:prstGeom>
          <a:ln cap="flat" w="9525">
            <a:solidFill>
              <a:srgbClr val="000000"/>
            </a:solidFill>
            <a:prstDash val="solid"/>
            <a:headEnd type="none" len="sm" w="sm"/>
            <a:tailEnd type="none" len="sm" w="sm"/>
          </a:ln>
        </p:spPr>
      </p:sp>
      <p:sp>
        <p:nvSpPr>
          <p:cNvPr name="TextBox 5" id="5"/>
          <p:cNvSpPr txBox="true"/>
          <p:nvPr/>
        </p:nvSpPr>
        <p:spPr>
          <a:xfrm rot="0">
            <a:off x="7643123" y="1541106"/>
            <a:ext cx="9614203" cy="1923263"/>
          </a:xfrm>
          <a:prstGeom prst="rect">
            <a:avLst/>
          </a:prstGeom>
        </p:spPr>
        <p:txBody>
          <a:bodyPr anchor="t" rtlCol="false" tIns="0" lIns="0" bIns="0" rIns="0">
            <a:spAutoFit/>
          </a:bodyPr>
          <a:lstStyle/>
          <a:p>
            <a:pPr algn="r">
              <a:lnSpc>
                <a:spcPts val="15793"/>
              </a:lnSpc>
            </a:pPr>
            <a:r>
              <a:rPr lang="en-US" sz="11280" spc="-56">
                <a:solidFill>
                  <a:srgbClr val="004AAD"/>
                </a:solidFill>
                <a:latin typeface="Glacial Indifference"/>
                <a:ea typeface="Glacial Indifference"/>
                <a:cs typeface="Glacial Indifference"/>
                <a:sym typeface="Glacial Indifference"/>
              </a:rPr>
              <a:t>Introduction</a:t>
            </a:r>
          </a:p>
        </p:txBody>
      </p:sp>
      <p:sp>
        <p:nvSpPr>
          <p:cNvPr name="TextBox 6" id="6"/>
          <p:cNvSpPr txBox="true"/>
          <p:nvPr/>
        </p:nvSpPr>
        <p:spPr>
          <a:xfrm rot="0">
            <a:off x="1028703" y="5318948"/>
            <a:ext cx="4132533" cy="1563115"/>
          </a:xfrm>
          <a:prstGeom prst="rect">
            <a:avLst/>
          </a:prstGeom>
        </p:spPr>
        <p:txBody>
          <a:bodyPr anchor="t" rtlCol="false" tIns="0" lIns="0" bIns="0" rIns="0">
            <a:spAutoFit/>
          </a:bodyPr>
          <a:lstStyle/>
          <a:p>
            <a:pPr algn="just">
              <a:lnSpc>
                <a:spcPts val="3080"/>
              </a:lnSpc>
            </a:pPr>
            <a:r>
              <a:rPr lang="en-US" sz="2200">
                <a:solidFill>
                  <a:srgbClr val="2F1C13"/>
                </a:solidFill>
                <a:latin typeface="Poppins Light"/>
                <a:ea typeface="Poppins Light"/>
                <a:cs typeface="Poppins Light"/>
                <a:sym typeface="Poppins Light"/>
              </a:rPr>
              <a:t>Lorem ipsum dolor sit amet, consectetur adipiscing elit, sed do eiusmod tempor incididunt ut</a:t>
            </a:r>
          </a:p>
        </p:txBody>
      </p:sp>
      <p:sp>
        <p:nvSpPr>
          <p:cNvPr name="TextBox 7" id="7"/>
          <p:cNvSpPr txBox="true"/>
          <p:nvPr/>
        </p:nvSpPr>
        <p:spPr>
          <a:xfrm rot="0">
            <a:off x="1028703" y="4433934"/>
            <a:ext cx="4132533" cy="375243"/>
          </a:xfrm>
          <a:prstGeom prst="rect">
            <a:avLst/>
          </a:prstGeom>
        </p:spPr>
        <p:txBody>
          <a:bodyPr anchor="t" rtlCol="false" tIns="0" lIns="0" bIns="0" rIns="0">
            <a:spAutoFit/>
          </a:bodyPr>
          <a:lstStyle/>
          <a:p>
            <a:pPr algn="l">
              <a:lnSpc>
                <a:spcPts val="2939"/>
              </a:lnSpc>
            </a:pPr>
            <a:r>
              <a:rPr lang="en-US" sz="2099" spc="243">
                <a:solidFill>
                  <a:srgbClr val="2F1C13"/>
                </a:solidFill>
                <a:latin typeface="Poppins"/>
                <a:ea typeface="Poppins"/>
                <a:cs typeface="Poppins"/>
                <a:sym typeface="Poppins"/>
              </a:rPr>
              <a:t>PROBLEM OVERVIEW</a:t>
            </a:r>
          </a:p>
        </p:txBody>
      </p:sp>
      <p:sp>
        <p:nvSpPr>
          <p:cNvPr name="TextBox 8" id="8"/>
          <p:cNvSpPr txBox="true"/>
          <p:nvPr/>
        </p:nvSpPr>
        <p:spPr>
          <a:xfrm rot="0">
            <a:off x="7077736" y="5318948"/>
            <a:ext cx="4132533" cy="1563115"/>
          </a:xfrm>
          <a:prstGeom prst="rect">
            <a:avLst/>
          </a:prstGeom>
        </p:spPr>
        <p:txBody>
          <a:bodyPr anchor="t" rtlCol="false" tIns="0" lIns="0" bIns="0" rIns="0">
            <a:spAutoFit/>
          </a:bodyPr>
          <a:lstStyle/>
          <a:p>
            <a:pPr algn="just">
              <a:lnSpc>
                <a:spcPts val="3080"/>
              </a:lnSpc>
            </a:pPr>
            <a:r>
              <a:rPr lang="en-US" sz="2200">
                <a:solidFill>
                  <a:srgbClr val="2F1C13"/>
                </a:solidFill>
                <a:latin typeface="Poppins Light"/>
                <a:ea typeface="Poppins Light"/>
                <a:cs typeface="Poppins Light"/>
                <a:sym typeface="Poppins Light"/>
              </a:rPr>
              <a:t>Lorem ipsum dolor sit amet, consectetur adipiscing elit, sed do eiusmod tempor incididunt ut </a:t>
            </a:r>
          </a:p>
        </p:txBody>
      </p:sp>
      <p:sp>
        <p:nvSpPr>
          <p:cNvPr name="TextBox 9" id="9"/>
          <p:cNvSpPr txBox="true"/>
          <p:nvPr/>
        </p:nvSpPr>
        <p:spPr>
          <a:xfrm rot="0">
            <a:off x="7077736" y="4433934"/>
            <a:ext cx="4132533" cy="375243"/>
          </a:xfrm>
          <a:prstGeom prst="rect">
            <a:avLst/>
          </a:prstGeom>
        </p:spPr>
        <p:txBody>
          <a:bodyPr anchor="t" rtlCol="false" tIns="0" lIns="0" bIns="0" rIns="0">
            <a:spAutoFit/>
          </a:bodyPr>
          <a:lstStyle/>
          <a:p>
            <a:pPr algn="l">
              <a:lnSpc>
                <a:spcPts val="2939"/>
              </a:lnSpc>
            </a:pPr>
            <a:r>
              <a:rPr lang="en-US" sz="2099" spc="243">
                <a:solidFill>
                  <a:srgbClr val="2F1C13"/>
                </a:solidFill>
                <a:latin typeface="Poppins"/>
                <a:ea typeface="Poppins"/>
                <a:cs typeface="Poppins"/>
                <a:sym typeface="Poppins"/>
              </a:rPr>
              <a:t>VISION</a:t>
            </a:r>
          </a:p>
        </p:txBody>
      </p:sp>
      <p:sp>
        <p:nvSpPr>
          <p:cNvPr name="TextBox 10" id="10"/>
          <p:cNvSpPr txBox="true"/>
          <p:nvPr/>
        </p:nvSpPr>
        <p:spPr>
          <a:xfrm rot="0">
            <a:off x="13124794" y="5318948"/>
            <a:ext cx="4132533" cy="1563115"/>
          </a:xfrm>
          <a:prstGeom prst="rect">
            <a:avLst/>
          </a:prstGeom>
        </p:spPr>
        <p:txBody>
          <a:bodyPr anchor="t" rtlCol="false" tIns="0" lIns="0" bIns="0" rIns="0">
            <a:spAutoFit/>
          </a:bodyPr>
          <a:lstStyle/>
          <a:p>
            <a:pPr algn="just">
              <a:lnSpc>
                <a:spcPts val="3080"/>
              </a:lnSpc>
            </a:pPr>
            <a:r>
              <a:rPr lang="en-US" sz="2200">
                <a:solidFill>
                  <a:srgbClr val="2F1C13"/>
                </a:solidFill>
                <a:latin typeface="Poppins Light"/>
                <a:ea typeface="Poppins Light"/>
                <a:cs typeface="Poppins Light"/>
                <a:sym typeface="Poppins Light"/>
              </a:rPr>
              <a:t>Lorem ipsum dolor sit amet, consectetur adipiscing elit, sed do eiusmod tempor incididunt ut </a:t>
            </a:r>
          </a:p>
        </p:txBody>
      </p:sp>
      <p:sp>
        <p:nvSpPr>
          <p:cNvPr name="TextBox 11" id="11"/>
          <p:cNvSpPr txBox="true"/>
          <p:nvPr/>
        </p:nvSpPr>
        <p:spPr>
          <a:xfrm rot="0">
            <a:off x="13126770" y="4433934"/>
            <a:ext cx="4132533" cy="375243"/>
          </a:xfrm>
          <a:prstGeom prst="rect">
            <a:avLst/>
          </a:prstGeom>
        </p:spPr>
        <p:txBody>
          <a:bodyPr anchor="t" rtlCol="false" tIns="0" lIns="0" bIns="0" rIns="0">
            <a:spAutoFit/>
          </a:bodyPr>
          <a:lstStyle/>
          <a:p>
            <a:pPr algn="l">
              <a:lnSpc>
                <a:spcPts val="2939"/>
              </a:lnSpc>
            </a:pPr>
            <a:r>
              <a:rPr lang="en-US" sz="2099" spc="243">
                <a:solidFill>
                  <a:srgbClr val="2F1C13"/>
                </a:solidFill>
                <a:latin typeface="Poppins"/>
                <a:ea typeface="Poppins"/>
                <a:cs typeface="Poppins"/>
                <a:sym typeface="Poppins"/>
              </a:rPr>
              <a:t>MISSION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DEAE1"/>
        </a:solidFill>
      </p:bgPr>
    </p:bg>
    <p:spTree>
      <p:nvGrpSpPr>
        <p:cNvPr id="1" name=""/>
        <p:cNvGrpSpPr/>
        <p:nvPr/>
      </p:nvGrpSpPr>
      <p:grpSpPr>
        <a:xfrm>
          <a:off x="0" y="0"/>
          <a:ext cx="0" cy="0"/>
          <a:chOff x="0" y="0"/>
          <a:chExt cx="0" cy="0"/>
        </a:xfrm>
      </p:grpSpPr>
      <p:sp>
        <p:nvSpPr>
          <p:cNvPr name="AutoShape 2" id="2"/>
          <p:cNvSpPr/>
          <p:nvPr/>
        </p:nvSpPr>
        <p:spPr>
          <a:xfrm>
            <a:off x="1028702" y="738230"/>
            <a:ext cx="16230597" cy="0"/>
          </a:xfrm>
          <a:prstGeom prst="line">
            <a:avLst/>
          </a:prstGeom>
          <a:ln cap="flat" w="9525">
            <a:solidFill>
              <a:srgbClr val="000000"/>
            </a:solidFill>
            <a:prstDash val="solid"/>
            <a:headEnd type="none" len="sm" w="sm"/>
            <a:tailEnd type="none" len="sm" w="sm"/>
          </a:ln>
        </p:spPr>
      </p:sp>
      <p:grpSp>
        <p:nvGrpSpPr>
          <p:cNvPr name="Group 3" id="3"/>
          <p:cNvGrpSpPr/>
          <p:nvPr/>
        </p:nvGrpSpPr>
        <p:grpSpPr>
          <a:xfrm rot="0">
            <a:off x="1028702" y="2219745"/>
            <a:ext cx="6211776" cy="6989919"/>
            <a:chOff x="0" y="0"/>
            <a:chExt cx="3542432" cy="3986189"/>
          </a:xfrm>
        </p:grpSpPr>
        <p:sp>
          <p:nvSpPr>
            <p:cNvPr name="Freeform 4" id="4"/>
            <p:cNvSpPr/>
            <p:nvPr/>
          </p:nvSpPr>
          <p:spPr>
            <a:xfrm flipH="true" flipV="false" rot="0">
              <a:off x="0" y="0"/>
              <a:ext cx="3542433" cy="3986189"/>
            </a:xfrm>
            <a:custGeom>
              <a:avLst/>
              <a:gdLst/>
              <a:ahLst/>
              <a:cxnLst/>
              <a:rect r="r" b="b" t="t" l="l"/>
              <a:pathLst>
                <a:path h="3986189" w="3542433">
                  <a:moveTo>
                    <a:pt x="3542433" y="0"/>
                  </a:moveTo>
                  <a:lnTo>
                    <a:pt x="0" y="0"/>
                  </a:lnTo>
                  <a:lnTo>
                    <a:pt x="0" y="3986189"/>
                  </a:lnTo>
                  <a:lnTo>
                    <a:pt x="3542433" y="3986189"/>
                  </a:lnTo>
                  <a:close/>
                </a:path>
              </a:pathLst>
            </a:custGeom>
            <a:blipFill>
              <a:blip r:embed="rId2"/>
              <a:stretch>
                <a:fillRect l="-34289" t="0" r="-34289" b="0"/>
              </a:stretch>
            </a:blipFill>
          </p:spPr>
        </p:sp>
      </p:grpSp>
      <p:sp>
        <p:nvSpPr>
          <p:cNvPr name="AutoShape 5" id="5"/>
          <p:cNvSpPr/>
          <p:nvPr/>
        </p:nvSpPr>
        <p:spPr>
          <a:xfrm>
            <a:off x="8197241" y="5934832"/>
            <a:ext cx="9062058" cy="4762"/>
          </a:xfrm>
          <a:prstGeom prst="line">
            <a:avLst/>
          </a:prstGeom>
          <a:ln cap="flat" w="9525">
            <a:solidFill>
              <a:srgbClr val="000000"/>
            </a:solidFill>
            <a:prstDash val="solid"/>
            <a:headEnd type="none" len="sm" w="sm"/>
            <a:tailEnd type="none" len="sm" w="sm"/>
          </a:ln>
        </p:spPr>
      </p:sp>
      <p:sp>
        <p:nvSpPr>
          <p:cNvPr name="TextBox 6" id="6"/>
          <p:cNvSpPr txBox="true"/>
          <p:nvPr/>
        </p:nvSpPr>
        <p:spPr>
          <a:xfrm rot="0">
            <a:off x="8197239" y="2394138"/>
            <a:ext cx="8168585" cy="2568081"/>
          </a:xfrm>
          <a:prstGeom prst="rect">
            <a:avLst/>
          </a:prstGeom>
        </p:spPr>
        <p:txBody>
          <a:bodyPr anchor="t" rtlCol="false" tIns="0" lIns="0" bIns="0" rIns="0">
            <a:spAutoFit/>
          </a:bodyPr>
          <a:lstStyle/>
          <a:p>
            <a:pPr algn="l">
              <a:lnSpc>
                <a:spcPts val="9910"/>
              </a:lnSpc>
            </a:pPr>
            <a:r>
              <a:rPr lang="en-US" sz="9621" spc="-48">
                <a:solidFill>
                  <a:srgbClr val="004AAD"/>
                </a:solidFill>
                <a:latin typeface="Glacial Indifference"/>
                <a:ea typeface="Glacial Indifference"/>
                <a:cs typeface="Glacial Indifference"/>
                <a:sym typeface="Glacial Indifference"/>
              </a:rPr>
              <a:t>Product Overview</a:t>
            </a:r>
          </a:p>
        </p:txBody>
      </p:sp>
      <p:sp>
        <p:nvSpPr>
          <p:cNvPr name="TextBox 7" id="7"/>
          <p:cNvSpPr txBox="true"/>
          <p:nvPr/>
        </p:nvSpPr>
        <p:spPr>
          <a:xfrm rot="0">
            <a:off x="8197239" y="7319180"/>
            <a:ext cx="8626854" cy="1681945"/>
          </a:xfrm>
          <a:prstGeom prst="rect">
            <a:avLst/>
          </a:prstGeom>
        </p:spPr>
        <p:txBody>
          <a:bodyPr anchor="t" rtlCol="false" tIns="0" lIns="0" bIns="0" rIns="0">
            <a:spAutoFit/>
          </a:bodyPr>
          <a:lstStyle/>
          <a:p>
            <a:pPr algn="just">
              <a:lnSpc>
                <a:spcPts val="3359"/>
              </a:lnSpc>
            </a:pPr>
            <a:r>
              <a:rPr lang="en-US" sz="2400" spc="31">
                <a:solidFill>
                  <a:srgbClr val="2F1C13"/>
                </a:solidFill>
                <a:latin typeface="Poppins Light"/>
                <a:ea typeface="Poppins Light"/>
                <a:cs typeface="Poppins Light"/>
                <a:sym typeface="Poppins Light"/>
              </a:rPr>
              <a:t>Lorem ipsum dolor sit amet, consectetur adipiscing elit, sed do eiusmod tempor incididunt ut labore et dolore magna aliqua. Ut enim ad minim veniam, quis nostrud exercitation ullamco laboris nisi ut </a:t>
            </a:r>
          </a:p>
        </p:txBody>
      </p:sp>
      <p:sp>
        <p:nvSpPr>
          <p:cNvPr name="TextBox 8" id="8"/>
          <p:cNvSpPr txBox="true"/>
          <p:nvPr/>
        </p:nvSpPr>
        <p:spPr>
          <a:xfrm rot="0">
            <a:off x="8197241" y="6489539"/>
            <a:ext cx="5206176" cy="398759"/>
          </a:xfrm>
          <a:prstGeom prst="rect">
            <a:avLst/>
          </a:prstGeom>
        </p:spPr>
        <p:txBody>
          <a:bodyPr anchor="t" rtlCol="false" tIns="0" lIns="0" bIns="0" rIns="0">
            <a:spAutoFit/>
          </a:bodyPr>
          <a:lstStyle/>
          <a:p>
            <a:pPr algn="just">
              <a:lnSpc>
                <a:spcPts val="3220"/>
              </a:lnSpc>
            </a:pPr>
            <a:r>
              <a:rPr lang="en-US" sz="2300">
                <a:solidFill>
                  <a:srgbClr val="2F1C13"/>
                </a:solidFill>
                <a:latin typeface="Poppins"/>
                <a:ea typeface="Poppins"/>
                <a:cs typeface="Poppins"/>
                <a:sym typeface="Poppins"/>
              </a:rPr>
              <a:t>KEY FEATURES AND BENEFITS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DEAE1"/>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4007436"/>
            <a:chOff x="0" y="0"/>
            <a:chExt cx="10429224" cy="2285348"/>
          </a:xfrm>
        </p:grpSpPr>
        <p:sp>
          <p:nvSpPr>
            <p:cNvPr name="Freeform 3" id="3"/>
            <p:cNvSpPr/>
            <p:nvPr/>
          </p:nvSpPr>
          <p:spPr>
            <a:xfrm flipH="false" flipV="false" rot="0">
              <a:off x="0" y="0"/>
              <a:ext cx="10429224" cy="2285348"/>
            </a:xfrm>
            <a:custGeom>
              <a:avLst/>
              <a:gdLst/>
              <a:ahLst/>
              <a:cxnLst/>
              <a:rect r="r" b="b" t="t" l="l"/>
              <a:pathLst>
                <a:path h="2285348" w="10429224">
                  <a:moveTo>
                    <a:pt x="0" y="0"/>
                  </a:moveTo>
                  <a:lnTo>
                    <a:pt x="10429224" y="0"/>
                  </a:lnTo>
                  <a:lnTo>
                    <a:pt x="10429224" y="2285348"/>
                  </a:lnTo>
                  <a:lnTo>
                    <a:pt x="0" y="2285348"/>
                  </a:lnTo>
                  <a:close/>
                </a:path>
              </a:pathLst>
            </a:custGeom>
            <a:blipFill>
              <a:blip r:embed="rId2"/>
              <a:stretch>
                <a:fillRect l="0" t="-88685" r="0" b="-115359"/>
              </a:stretch>
            </a:blipFill>
          </p:spPr>
        </p:sp>
      </p:grpSp>
      <p:sp>
        <p:nvSpPr>
          <p:cNvPr name="AutoShape 4" id="4"/>
          <p:cNvSpPr/>
          <p:nvPr/>
        </p:nvSpPr>
        <p:spPr>
          <a:xfrm>
            <a:off x="1384926" y="7380087"/>
            <a:ext cx="15518148" cy="0"/>
          </a:xfrm>
          <a:prstGeom prst="line">
            <a:avLst/>
          </a:prstGeom>
          <a:ln cap="flat" w="9525">
            <a:solidFill>
              <a:srgbClr val="000000"/>
            </a:solidFill>
            <a:prstDash val="solid"/>
            <a:headEnd type="none" len="sm" w="sm"/>
            <a:tailEnd type="none" len="sm" w="sm"/>
          </a:ln>
        </p:spPr>
      </p:sp>
      <p:sp>
        <p:nvSpPr>
          <p:cNvPr name="TextBox 5" id="5"/>
          <p:cNvSpPr txBox="true"/>
          <p:nvPr/>
        </p:nvSpPr>
        <p:spPr>
          <a:xfrm rot="0">
            <a:off x="1384926" y="5187318"/>
            <a:ext cx="14620257" cy="1311707"/>
          </a:xfrm>
          <a:prstGeom prst="rect">
            <a:avLst/>
          </a:prstGeom>
        </p:spPr>
        <p:txBody>
          <a:bodyPr anchor="t" rtlCol="false" tIns="0" lIns="0" bIns="0" rIns="0">
            <a:spAutoFit/>
          </a:bodyPr>
          <a:lstStyle/>
          <a:p>
            <a:pPr algn="l">
              <a:lnSpc>
                <a:spcPts val="9910"/>
              </a:lnSpc>
            </a:pPr>
            <a:r>
              <a:rPr lang="en-US" sz="9621" spc="-48">
                <a:solidFill>
                  <a:srgbClr val="004AAD"/>
                </a:solidFill>
                <a:latin typeface="Glacial Indifference"/>
                <a:ea typeface="Glacial Indifference"/>
                <a:cs typeface="Glacial Indifference"/>
                <a:sym typeface="Glacial Indifference"/>
              </a:rPr>
              <a:t>Go-to-Market Strategy</a:t>
            </a:r>
          </a:p>
        </p:txBody>
      </p:sp>
      <p:sp>
        <p:nvSpPr>
          <p:cNvPr name="TextBox 6" id="6"/>
          <p:cNvSpPr txBox="true"/>
          <p:nvPr/>
        </p:nvSpPr>
        <p:spPr>
          <a:xfrm rot="0">
            <a:off x="1384926" y="7976363"/>
            <a:ext cx="15518148" cy="1262887"/>
          </a:xfrm>
          <a:prstGeom prst="rect">
            <a:avLst/>
          </a:prstGeom>
        </p:spPr>
        <p:txBody>
          <a:bodyPr anchor="t" rtlCol="false" tIns="0" lIns="0" bIns="0" rIns="0">
            <a:spAutoFit/>
          </a:bodyPr>
          <a:lstStyle/>
          <a:p>
            <a:pPr algn="just">
              <a:lnSpc>
                <a:spcPts val="3359"/>
              </a:lnSpc>
            </a:pPr>
            <a:r>
              <a:rPr lang="en-US" sz="2400" spc="31">
                <a:solidFill>
                  <a:srgbClr val="2F1C13"/>
                </a:solidFill>
                <a:latin typeface="Poppins Light"/>
                <a:ea typeface="Poppins Light"/>
                <a:cs typeface="Poppins Light"/>
                <a:sym typeface="Poppins Light"/>
              </a:rPr>
              <a:t>Lorem ipsum dolor sit amet, consectetur adipiscing elit, sed do eiusmod tempor incididunt ut labore et dolore magna aliqua. Ut enim ad minim veniam, quis nostrud exercitation ullamco laboris nisi ut aliquip ex ea commodo consequat. Duis aute irure dolor in reprehenderit in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DEAE1"/>
        </a:solidFill>
      </p:bgPr>
    </p:bg>
    <p:spTree>
      <p:nvGrpSpPr>
        <p:cNvPr id="1" name=""/>
        <p:cNvGrpSpPr/>
        <p:nvPr/>
      </p:nvGrpSpPr>
      <p:grpSpPr>
        <a:xfrm>
          <a:off x="0" y="0"/>
          <a:ext cx="0" cy="0"/>
          <a:chOff x="0" y="0"/>
          <a:chExt cx="0" cy="0"/>
        </a:xfrm>
      </p:grpSpPr>
      <p:sp>
        <p:nvSpPr>
          <p:cNvPr name="AutoShape 2" id="2"/>
          <p:cNvSpPr/>
          <p:nvPr/>
        </p:nvSpPr>
        <p:spPr>
          <a:xfrm>
            <a:off x="1028702" y="738230"/>
            <a:ext cx="16230597" cy="0"/>
          </a:xfrm>
          <a:prstGeom prst="line">
            <a:avLst/>
          </a:prstGeom>
          <a:ln cap="flat" w="9525">
            <a:solidFill>
              <a:srgbClr val="000000"/>
            </a:solidFill>
            <a:prstDash val="solid"/>
            <a:headEnd type="none" len="sm" w="sm"/>
            <a:tailEnd type="none" len="sm" w="sm"/>
          </a:ln>
        </p:spPr>
      </p:sp>
      <p:grpSp>
        <p:nvGrpSpPr>
          <p:cNvPr name="Group 3" id="3"/>
          <p:cNvGrpSpPr/>
          <p:nvPr/>
        </p:nvGrpSpPr>
        <p:grpSpPr>
          <a:xfrm rot="0">
            <a:off x="1028705" y="4977001"/>
            <a:ext cx="4270303" cy="2090202"/>
            <a:chOff x="0" y="0"/>
            <a:chExt cx="7776658" cy="3806471"/>
          </a:xfrm>
        </p:grpSpPr>
        <p:sp>
          <p:nvSpPr>
            <p:cNvPr name="Freeform 4" id="4"/>
            <p:cNvSpPr/>
            <p:nvPr/>
          </p:nvSpPr>
          <p:spPr>
            <a:xfrm flipH="false" flipV="false" rot="0">
              <a:off x="0" y="0"/>
              <a:ext cx="7776658" cy="3806472"/>
            </a:xfrm>
            <a:custGeom>
              <a:avLst/>
              <a:gdLst/>
              <a:ahLst/>
              <a:cxnLst/>
              <a:rect r="r" b="b" t="t" l="l"/>
              <a:pathLst>
                <a:path h="3806472" w="7776658">
                  <a:moveTo>
                    <a:pt x="0" y="0"/>
                  </a:moveTo>
                  <a:lnTo>
                    <a:pt x="7776658" y="0"/>
                  </a:lnTo>
                  <a:lnTo>
                    <a:pt x="7776658" y="3806472"/>
                  </a:lnTo>
                  <a:lnTo>
                    <a:pt x="0" y="3806472"/>
                  </a:lnTo>
                  <a:close/>
                </a:path>
              </a:pathLst>
            </a:custGeom>
            <a:blipFill>
              <a:blip r:embed="rId2"/>
              <a:stretch>
                <a:fillRect l="0" t="-18057" r="0" b="-18057"/>
              </a:stretch>
            </a:blipFill>
          </p:spPr>
        </p:sp>
      </p:grpSp>
      <p:grpSp>
        <p:nvGrpSpPr>
          <p:cNvPr name="Group 5" id="5"/>
          <p:cNvGrpSpPr/>
          <p:nvPr/>
        </p:nvGrpSpPr>
        <p:grpSpPr>
          <a:xfrm rot="0">
            <a:off x="1047755" y="4063865"/>
            <a:ext cx="996909" cy="722130"/>
            <a:chOff x="0" y="0"/>
            <a:chExt cx="561040" cy="406400"/>
          </a:xfrm>
        </p:grpSpPr>
        <p:sp>
          <p:nvSpPr>
            <p:cNvPr name="Freeform 6" id="6"/>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7" id="7"/>
            <p:cNvSpPr txBox="true"/>
            <p:nvPr/>
          </p:nvSpPr>
          <p:spPr>
            <a:xfrm>
              <a:off x="0" y="-19050"/>
              <a:ext cx="561040" cy="425450"/>
            </a:xfrm>
            <a:prstGeom prst="rect">
              <a:avLst/>
            </a:prstGeom>
          </p:spPr>
          <p:txBody>
            <a:bodyPr anchor="ctr" rtlCol="false" tIns="50800" lIns="50800" bIns="50800" rIns="50800"/>
            <a:lstStyle/>
            <a:p>
              <a:pPr algn="ctr">
                <a:lnSpc>
                  <a:spcPts val="2160"/>
                </a:lnSpc>
              </a:pPr>
            </a:p>
          </p:txBody>
        </p:sp>
      </p:grpSp>
      <p:grpSp>
        <p:nvGrpSpPr>
          <p:cNvPr name="Group 8" id="8"/>
          <p:cNvGrpSpPr/>
          <p:nvPr/>
        </p:nvGrpSpPr>
        <p:grpSpPr>
          <a:xfrm rot="0">
            <a:off x="6424480" y="4977001"/>
            <a:ext cx="4270303" cy="2090202"/>
            <a:chOff x="0" y="0"/>
            <a:chExt cx="7776658" cy="3806471"/>
          </a:xfrm>
        </p:grpSpPr>
        <p:sp>
          <p:nvSpPr>
            <p:cNvPr name="Freeform 9" id="9"/>
            <p:cNvSpPr/>
            <p:nvPr/>
          </p:nvSpPr>
          <p:spPr>
            <a:xfrm flipH="false" flipV="false" rot="0">
              <a:off x="0" y="0"/>
              <a:ext cx="7776658" cy="3806472"/>
            </a:xfrm>
            <a:custGeom>
              <a:avLst/>
              <a:gdLst/>
              <a:ahLst/>
              <a:cxnLst/>
              <a:rect r="r" b="b" t="t" l="l"/>
              <a:pathLst>
                <a:path h="3806472" w="7776658">
                  <a:moveTo>
                    <a:pt x="0" y="0"/>
                  </a:moveTo>
                  <a:lnTo>
                    <a:pt x="7776658" y="0"/>
                  </a:lnTo>
                  <a:lnTo>
                    <a:pt x="7776658" y="3806472"/>
                  </a:lnTo>
                  <a:lnTo>
                    <a:pt x="0" y="3806472"/>
                  </a:lnTo>
                  <a:close/>
                </a:path>
              </a:pathLst>
            </a:custGeom>
            <a:blipFill>
              <a:blip r:embed="rId3"/>
              <a:stretch>
                <a:fillRect l="0" t="-436" r="0" b="-436"/>
              </a:stretch>
            </a:blipFill>
          </p:spPr>
        </p:sp>
      </p:grpSp>
      <p:grpSp>
        <p:nvGrpSpPr>
          <p:cNvPr name="Group 10" id="10"/>
          <p:cNvGrpSpPr/>
          <p:nvPr/>
        </p:nvGrpSpPr>
        <p:grpSpPr>
          <a:xfrm rot="0">
            <a:off x="6443530" y="4063865"/>
            <a:ext cx="996909" cy="722130"/>
            <a:chOff x="0" y="0"/>
            <a:chExt cx="561040" cy="406400"/>
          </a:xfrm>
        </p:grpSpPr>
        <p:sp>
          <p:nvSpPr>
            <p:cNvPr name="Freeform 11" id="11"/>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12" id="12"/>
            <p:cNvSpPr txBox="true"/>
            <p:nvPr/>
          </p:nvSpPr>
          <p:spPr>
            <a:xfrm>
              <a:off x="0" y="-19050"/>
              <a:ext cx="561040" cy="425450"/>
            </a:xfrm>
            <a:prstGeom prst="rect">
              <a:avLst/>
            </a:prstGeom>
          </p:spPr>
          <p:txBody>
            <a:bodyPr anchor="ctr" rtlCol="false" tIns="50800" lIns="50800" bIns="50800" rIns="50800"/>
            <a:lstStyle/>
            <a:p>
              <a:pPr algn="ctr">
                <a:lnSpc>
                  <a:spcPts val="2160"/>
                </a:lnSpc>
              </a:pPr>
            </a:p>
          </p:txBody>
        </p:sp>
      </p:grpSp>
      <p:grpSp>
        <p:nvGrpSpPr>
          <p:cNvPr name="Group 13" id="13"/>
          <p:cNvGrpSpPr/>
          <p:nvPr/>
        </p:nvGrpSpPr>
        <p:grpSpPr>
          <a:xfrm rot="0">
            <a:off x="11820255" y="4977001"/>
            <a:ext cx="4270303" cy="2090202"/>
            <a:chOff x="0" y="0"/>
            <a:chExt cx="7776658" cy="3806471"/>
          </a:xfrm>
        </p:grpSpPr>
        <p:sp>
          <p:nvSpPr>
            <p:cNvPr name="Freeform 14" id="14"/>
            <p:cNvSpPr/>
            <p:nvPr/>
          </p:nvSpPr>
          <p:spPr>
            <a:xfrm flipH="false" flipV="false" rot="0">
              <a:off x="0" y="0"/>
              <a:ext cx="7776658" cy="3806472"/>
            </a:xfrm>
            <a:custGeom>
              <a:avLst/>
              <a:gdLst/>
              <a:ahLst/>
              <a:cxnLst/>
              <a:rect r="r" b="b" t="t" l="l"/>
              <a:pathLst>
                <a:path h="3806472" w="7776658">
                  <a:moveTo>
                    <a:pt x="0" y="0"/>
                  </a:moveTo>
                  <a:lnTo>
                    <a:pt x="7776658" y="0"/>
                  </a:lnTo>
                  <a:lnTo>
                    <a:pt x="7776658" y="3806472"/>
                  </a:lnTo>
                  <a:lnTo>
                    <a:pt x="0" y="3806472"/>
                  </a:lnTo>
                  <a:close/>
                </a:path>
              </a:pathLst>
            </a:custGeom>
            <a:blipFill>
              <a:blip r:embed="rId4"/>
              <a:stretch>
                <a:fillRect l="0" t="-18057" r="0" b="-18057"/>
              </a:stretch>
            </a:blipFill>
          </p:spPr>
        </p:sp>
      </p:grpSp>
      <p:grpSp>
        <p:nvGrpSpPr>
          <p:cNvPr name="Group 15" id="15"/>
          <p:cNvGrpSpPr/>
          <p:nvPr/>
        </p:nvGrpSpPr>
        <p:grpSpPr>
          <a:xfrm rot="0">
            <a:off x="11839305" y="4063865"/>
            <a:ext cx="996909" cy="722130"/>
            <a:chOff x="0" y="0"/>
            <a:chExt cx="561040" cy="406400"/>
          </a:xfrm>
        </p:grpSpPr>
        <p:sp>
          <p:nvSpPr>
            <p:cNvPr name="Freeform 16" id="16"/>
            <p:cNvSpPr/>
            <p:nvPr/>
          </p:nvSpPr>
          <p:spPr>
            <a:xfrm flipH="false" flipV="false" rot="0">
              <a:off x="0" y="0"/>
              <a:ext cx="561040" cy="406400"/>
            </a:xfrm>
            <a:custGeom>
              <a:avLst/>
              <a:gdLst/>
              <a:ahLst/>
              <a:cxnLst/>
              <a:rect r="r" b="b" t="t" l="l"/>
              <a:pathLst>
                <a:path h="406400" w="561040">
                  <a:moveTo>
                    <a:pt x="357840" y="0"/>
                  </a:moveTo>
                  <a:cubicBezTo>
                    <a:pt x="470065" y="0"/>
                    <a:pt x="561040" y="90976"/>
                    <a:pt x="561040" y="203200"/>
                  </a:cubicBezTo>
                  <a:cubicBezTo>
                    <a:pt x="561040" y="315424"/>
                    <a:pt x="470065" y="406400"/>
                    <a:pt x="357840"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17" id="17"/>
            <p:cNvSpPr txBox="true"/>
            <p:nvPr/>
          </p:nvSpPr>
          <p:spPr>
            <a:xfrm>
              <a:off x="0" y="-19050"/>
              <a:ext cx="561040" cy="425450"/>
            </a:xfrm>
            <a:prstGeom prst="rect">
              <a:avLst/>
            </a:prstGeom>
          </p:spPr>
          <p:txBody>
            <a:bodyPr anchor="ctr" rtlCol="false" tIns="50800" lIns="50800" bIns="50800" rIns="50800"/>
            <a:lstStyle/>
            <a:p>
              <a:pPr algn="ctr">
                <a:lnSpc>
                  <a:spcPts val="2160"/>
                </a:lnSpc>
              </a:pPr>
            </a:p>
          </p:txBody>
        </p:sp>
      </p:grpSp>
      <p:sp>
        <p:nvSpPr>
          <p:cNvPr name="TextBox 18" id="18"/>
          <p:cNvSpPr txBox="true"/>
          <p:nvPr/>
        </p:nvSpPr>
        <p:spPr>
          <a:xfrm rot="0">
            <a:off x="1047755" y="4186826"/>
            <a:ext cx="996909" cy="4476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Poppins"/>
                <a:ea typeface="Poppins"/>
                <a:cs typeface="Poppins"/>
                <a:sym typeface="Poppins"/>
              </a:rPr>
              <a:t>01</a:t>
            </a:r>
          </a:p>
        </p:txBody>
      </p:sp>
      <p:sp>
        <p:nvSpPr>
          <p:cNvPr name="TextBox 19" id="19"/>
          <p:cNvSpPr txBox="true"/>
          <p:nvPr/>
        </p:nvSpPr>
        <p:spPr>
          <a:xfrm rot="0">
            <a:off x="1028702" y="7870910"/>
            <a:ext cx="3951634" cy="1425490"/>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Lorem ipsum dolor sit amet, consectetur adipiscing elit, sed do eiusmod tempor incididunt ut </a:t>
            </a:r>
          </a:p>
        </p:txBody>
      </p:sp>
      <p:sp>
        <p:nvSpPr>
          <p:cNvPr name="TextBox 20" id="20"/>
          <p:cNvSpPr txBox="true"/>
          <p:nvPr/>
        </p:nvSpPr>
        <p:spPr>
          <a:xfrm rot="0">
            <a:off x="1047752" y="7378807"/>
            <a:ext cx="3402328" cy="368278"/>
          </a:xfrm>
          <a:prstGeom prst="rect">
            <a:avLst/>
          </a:prstGeom>
        </p:spPr>
        <p:txBody>
          <a:bodyPr anchor="t" rtlCol="false" tIns="0" lIns="0" bIns="0" rIns="0">
            <a:spAutoFit/>
          </a:bodyPr>
          <a:lstStyle/>
          <a:p>
            <a:pPr algn="l">
              <a:lnSpc>
                <a:spcPts val="2800"/>
              </a:lnSpc>
            </a:pPr>
            <a:r>
              <a:rPr lang="en-US" sz="2000">
                <a:solidFill>
                  <a:srgbClr val="2F1C13"/>
                </a:solidFill>
                <a:latin typeface="Poppins"/>
                <a:ea typeface="Poppins"/>
                <a:cs typeface="Poppins"/>
                <a:sym typeface="Poppins"/>
              </a:rPr>
              <a:t>PREFERENCE 01</a:t>
            </a:r>
          </a:p>
        </p:txBody>
      </p:sp>
      <p:sp>
        <p:nvSpPr>
          <p:cNvPr name="TextBox 21" id="21"/>
          <p:cNvSpPr txBox="true"/>
          <p:nvPr/>
        </p:nvSpPr>
        <p:spPr>
          <a:xfrm rot="0">
            <a:off x="5814716" y="1652756"/>
            <a:ext cx="11444584" cy="1410113"/>
          </a:xfrm>
          <a:prstGeom prst="rect">
            <a:avLst/>
          </a:prstGeom>
        </p:spPr>
        <p:txBody>
          <a:bodyPr anchor="t" rtlCol="false" tIns="0" lIns="0" bIns="0" rIns="0">
            <a:spAutoFit/>
          </a:bodyPr>
          <a:lstStyle/>
          <a:p>
            <a:pPr algn="r">
              <a:lnSpc>
                <a:spcPts val="10634"/>
              </a:lnSpc>
            </a:pPr>
            <a:r>
              <a:rPr lang="en-US" sz="10324" spc="-51">
                <a:solidFill>
                  <a:srgbClr val="004AAD"/>
                </a:solidFill>
                <a:latin typeface="Glacial Indifference"/>
                <a:ea typeface="Glacial Indifference"/>
                <a:cs typeface="Glacial Indifference"/>
                <a:sym typeface="Glacial Indifference"/>
              </a:rPr>
              <a:t>Our Reference</a:t>
            </a:r>
          </a:p>
        </p:txBody>
      </p:sp>
      <p:sp>
        <p:nvSpPr>
          <p:cNvPr name="TextBox 22" id="22"/>
          <p:cNvSpPr txBox="true"/>
          <p:nvPr/>
        </p:nvSpPr>
        <p:spPr>
          <a:xfrm rot="0">
            <a:off x="6443530" y="4186826"/>
            <a:ext cx="996909" cy="4476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Poppins"/>
                <a:ea typeface="Poppins"/>
                <a:cs typeface="Poppins"/>
                <a:sym typeface="Poppins"/>
              </a:rPr>
              <a:t>02</a:t>
            </a:r>
          </a:p>
        </p:txBody>
      </p:sp>
      <p:sp>
        <p:nvSpPr>
          <p:cNvPr name="TextBox 23" id="23"/>
          <p:cNvSpPr txBox="true"/>
          <p:nvPr/>
        </p:nvSpPr>
        <p:spPr>
          <a:xfrm rot="0">
            <a:off x="6424478" y="7870910"/>
            <a:ext cx="3951634" cy="1425490"/>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Lorem ipsum dolor sit amet, consectetur adipiscing elit, sed do eiusmod tempor incididunt ut</a:t>
            </a:r>
          </a:p>
        </p:txBody>
      </p:sp>
      <p:sp>
        <p:nvSpPr>
          <p:cNvPr name="TextBox 24" id="24"/>
          <p:cNvSpPr txBox="true"/>
          <p:nvPr/>
        </p:nvSpPr>
        <p:spPr>
          <a:xfrm rot="0">
            <a:off x="6443528" y="7378807"/>
            <a:ext cx="3402328" cy="368278"/>
          </a:xfrm>
          <a:prstGeom prst="rect">
            <a:avLst/>
          </a:prstGeom>
        </p:spPr>
        <p:txBody>
          <a:bodyPr anchor="t" rtlCol="false" tIns="0" lIns="0" bIns="0" rIns="0">
            <a:spAutoFit/>
          </a:bodyPr>
          <a:lstStyle/>
          <a:p>
            <a:pPr algn="l">
              <a:lnSpc>
                <a:spcPts val="2800"/>
              </a:lnSpc>
            </a:pPr>
            <a:r>
              <a:rPr lang="en-US" sz="2000">
                <a:solidFill>
                  <a:srgbClr val="2F1C13"/>
                </a:solidFill>
                <a:latin typeface="Poppins"/>
                <a:ea typeface="Poppins"/>
                <a:cs typeface="Poppins"/>
                <a:sym typeface="Poppins"/>
              </a:rPr>
              <a:t>PREFERENCE 02</a:t>
            </a:r>
          </a:p>
        </p:txBody>
      </p:sp>
      <p:sp>
        <p:nvSpPr>
          <p:cNvPr name="TextBox 25" id="25"/>
          <p:cNvSpPr txBox="true"/>
          <p:nvPr/>
        </p:nvSpPr>
        <p:spPr>
          <a:xfrm rot="0">
            <a:off x="11839305" y="4186826"/>
            <a:ext cx="996909" cy="447632"/>
          </a:xfrm>
          <a:prstGeom prst="rect">
            <a:avLst/>
          </a:prstGeom>
        </p:spPr>
        <p:txBody>
          <a:bodyPr anchor="t" rtlCol="false" tIns="0" lIns="0" bIns="0" rIns="0">
            <a:spAutoFit/>
          </a:bodyPr>
          <a:lstStyle/>
          <a:p>
            <a:pPr algn="ctr" marL="0" indent="0" lvl="0">
              <a:lnSpc>
                <a:spcPts val="3359"/>
              </a:lnSpc>
            </a:pPr>
            <a:r>
              <a:rPr lang="en-US" sz="2799" spc="-139">
                <a:solidFill>
                  <a:srgbClr val="2F1C13"/>
                </a:solidFill>
                <a:latin typeface="Poppins"/>
                <a:ea typeface="Poppins"/>
                <a:cs typeface="Poppins"/>
                <a:sym typeface="Poppins"/>
              </a:rPr>
              <a:t>03</a:t>
            </a:r>
          </a:p>
        </p:txBody>
      </p:sp>
      <p:sp>
        <p:nvSpPr>
          <p:cNvPr name="TextBox 26" id="26"/>
          <p:cNvSpPr txBox="true"/>
          <p:nvPr/>
        </p:nvSpPr>
        <p:spPr>
          <a:xfrm rot="0">
            <a:off x="11820253" y="7870910"/>
            <a:ext cx="3951634" cy="1425490"/>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Lorem ipsum dolor sit amet, consectetur adipiscing elit, sed do eiusmod tempor incididunt ut </a:t>
            </a:r>
          </a:p>
        </p:txBody>
      </p:sp>
      <p:sp>
        <p:nvSpPr>
          <p:cNvPr name="TextBox 27" id="27"/>
          <p:cNvSpPr txBox="true"/>
          <p:nvPr/>
        </p:nvSpPr>
        <p:spPr>
          <a:xfrm rot="0">
            <a:off x="11839303" y="7378807"/>
            <a:ext cx="3402328" cy="368278"/>
          </a:xfrm>
          <a:prstGeom prst="rect">
            <a:avLst/>
          </a:prstGeom>
        </p:spPr>
        <p:txBody>
          <a:bodyPr anchor="t" rtlCol="false" tIns="0" lIns="0" bIns="0" rIns="0">
            <a:spAutoFit/>
          </a:bodyPr>
          <a:lstStyle/>
          <a:p>
            <a:pPr algn="l">
              <a:lnSpc>
                <a:spcPts val="2800"/>
              </a:lnSpc>
            </a:pPr>
            <a:r>
              <a:rPr lang="en-US" sz="2000">
                <a:solidFill>
                  <a:srgbClr val="2F1C13"/>
                </a:solidFill>
                <a:latin typeface="Poppins"/>
                <a:ea typeface="Poppins"/>
                <a:cs typeface="Poppins"/>
                <a:sym typeface="Poppins"/>
              </a:rPr>
              <a:t>PREFERENCE 03</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DEAE1"/>
        </a:solidFill>
      </p:bgPr>
    </p:bg>
    <p:spTree>
      <p:nvGrpSpPr>
        <p:cNvPr id="1" name=""/>
        <p:cNvGrpSpPr/>
        <p:nvPr/>
      </p:nvGrpSpPr>
      <p:grpSpPr>
        <a:xfrm>
          <a:off x="0" y="0"/>
          <a:ext cx="0" cy="0"/>
          <a:chOff x="0" y="0"/>
          <a:chExt cx="0" cy="0"/>
        </a:xfrm>
      </p:grpSpPr>
      <p:grpSp>
        <p:nvGrpSpPr>
          <p:cNvPr name="Group 2" id="2"/>
          <p:cNvGrpSpPr/>
          <p:nvPr/>
        </p:nvGrpSpPr>
        <p:grpSpPr>
          <a:xfrm rot="0">
            <a:off x="1028702" y="4082944"/>
            <a:ext cx="2574442" cy="3076148"/>
            <a:chOff x="0" y="0"/>
            <a:chExt cx="3185653" cy="3806471"/>
          </a:xfrm>
        </p:grpSpPr>
        <p:sp>
          <p:nvSpPr>
            <p:cNvPr name="Freeform 3" id="3"/>
            <p:cNvSpPr/>
            <p:nvPr/>
          </p:nvSpPr>
          <p:spPr>
            <a:xfrm flipH="false" flipV="false" rot="0">
              <a:off x="0" y="0"/>
              <a:ext cx="3185653" cy="3806472"/>
            </a:xfrm>
            <a:custGeom>
              <a:avLst/>
              <a:gdLst/>
              <a:ahLst/>
              <a:cxnLst/>
              <a:rect r="r" b="b" t="t" l="l"/>
              <a:pathLst>
                <a:path h="3806472" w="3185653">
                  <a:moveTo>
                    <a:pt x="0" y="0"/>
                  </a:moveTo>
                  <a:lnTo>
                    <a:pt x="3185653" y="0"/>
                  </a:lnTo>
                  <a:lnTo>
                    <a:pt x="3185653" y="3806472"/>
                  </a:lnTo>
                  <a:lnTo>
                    <a:pt x="0" y="3806472"/>
                  </a:lnTo>
                  <a:close/>
                </a:path>
              </a:pathLst>
            </a:custGeom>
            <a:blipFill>
              <a:blip r:embed="rId2"/>
              <a:stretch>
                <a:fillRect l="-39672" t="0" r="-39672" b="0"/>
              </a:stretch>
            </a:blipFill>
          </p:spPr>
        </p:sp>
      </p:grpSp>
      <p:grpSp>
        <p:nvGrpSpPr>
          <p:cNvPr name="Group 4" id="4"/>
          <p:cNvGrpSpPr/>
          <p:nvPr/>
        </p:nvGrpSpPr>
        <p:grpSpPr>
          <a:xfrm rot="0">
            <a:off x="9444505" y="4082944"/>
            <a:ext cx="2574442" cy="3076148"/>
            <a:chOff x="0" y="0"/>
            <a:chExt cx="3185653" cy="3806471"/>
          </a:xfrm>
        </p:grpSpPr>
        <p:sp>
          <p:nvSpPr>
            <p:cNvPr name="Freeform 5" id="5"/>
            <p:cNvSpPr/>
            <p:nvPr/>
          </p:nvSpPr>
          <p:spPr>
            <a:xfrm flipH="false" flipV="false" rot="0">
              <a:off x="0" y="0"/>
              <a:ext cx="3185653" cy="3806472"/>
            </a:xfrm>
            <a:custGeom>
              <a:avLst/>
              <a:gdLst/>
              <a:ahLst/>
              <a:cxnLst/>
              <a:rect r="r" b="b" t="t" l="l"/>
              <a:pathLst>
                <a:path h="3806472" w="3185653">
                  <a:moveTo>
                    <a:pt x="0" y="0"/>
                  </a:moveTo>
                  <a:lnTo>
                    <a:pt x="3185653" y="0"/>
                  </a:lnTo>
                  <a:lnTo>
                    <a:pt x="3185653" y="3806472"/>
                  </a:lnTo>
                  <a:lnTo>
                    <a:pt x="0" y="3806472"/>
                  </a:lnTo>
                  <a:close/>
                </a:path>
              </a:pathLst>
            </a:custGeom>
            <a:blipFill>
              <a:blip r:embed="rId3"/>
              <a:stretch>
                <a:fillRect l="-49366" t="0" r="-49366" b="0"/>
              </a:stretch>
            </a:blipFill>
          </p:spPr>
        </p:sp>
      </p:grpSp>
      <p:sp>
        <p:nvSpPr>
          <p:cNvPr name="AutoShape 6" id="6"/>
          <p:cNvSpPr/>
          <p:nvPr/>
        </p:nvSpPr>
        <p:spPr>
          <a:xfrm>
            <a:off x="1028702" y="738230"/>
            <a:ext cx="16230597" cy="0"/>
          </a:xfrm>
          <a:prstGeom prst="line">
            <a:avLst/>
          </a:prstGeom>
          <a:ln cap="flat" w="9525">
            <a:solidFill>
              <a:srgbClr val="000000"/>
            </a:solidFill>
            <a:prstDash val="solid"/>
            <a:headEnd type="none" len="sm" w="sm"/>
            <a:tailEnd type="none" len="sm" w="sm"/>
          </a:ln>
        </p:spPr>
      </p:sp>
      <p:sp>
        <p:nvSpPr>
          <p:cNvPr name="TextBox 7" id="7"/>
          <p:cNvSpPr txBox="true"/>
          <p:nvPr/>
        </p:nvSpPr>
        <p:spPr>
          <a:xfrm rot="0">
            <a:off x="8873005" y="1552899"/>
            <a:ext cx="8386294" cy="1613727"/>
          </a:xfrm>
          <a:prstGeom prst="rect">
            <a:avLst/>
          </a:prstGeom>
        </p:spPr>
        <p:txBody>
          <a:bodyPr anchor="t" rtlCol="false" tIns="0" lIns="0" bIns="0" rIns="0">
            <a:spAutoFit/>
          </a:bodyPr>
          <a:lstStyle/>
          <a:p>
            <a:pPr algn="r">
              <a:lnSpc>
                <a:spcPts val="13070"/>
              </a:lnSpc>
            </a:pPr>
            <a:r>
              <a:rPr lang="en-US" sz="9681" spc="-145">
                <a:solidFill>
                  <a:srgbClr val="004AAD"/>
                </a:solidFill>
                <a:latin typeface="Glacial Indifference"/>
                <a:ea typeface="Glacial Indifference"/>
                <a:cs typeface="Glacial Indifference"/>
                <a:sym typeface="Glacial Indifference"/>
              </a:rPr>
              <a:t>Target Market</a:t>
            </a:r>
          </a:p>
        </p:txBody>
      </p:sp>
      <p:sp>
        <p:nvSpPr>
          <p:cNvPr name="TextBox 8" id="8"/>
          <p:cNvSpPr txBox="true"/>
          <p:nvPr/>
        </p:nvSpPr>
        <p:spPr>
          <a:xfrm rot="0">
            <a:off x="4174345" y="4746700"/>
            <a:ext cx="4698660" cy="358754"/>
          </a:xfrm>
          <a:prstGeom prst="rect">
            <a:avLst/>
          </a:prstGeom>
        </p:spPr>
        <p:txBody>
          <a:bodyPr anchor="t" rtlCol="false" tIns="0" lIns="0" bIns="0" rIns="0">
            <a:spAutoFit/>
          </a:bodyPr>
          <a:lstStyle/>
          <a:p>
            <a:pPr algn="l">
              <a:lnSpc>
                <a:spcPts val="2799"/>
              </a:lnSpc>
            </a:pPr>
            <a:r>
              <a:rPr lang="en-US" sz="1999" spc="231">
                <a:solidFill>
                  <a:srgbClr val="2F1C13"/>
                </a:solidFill>
                <a:latin typeface="Poppins"/>
                <a:ea typeface="Poppins"/>
                <a:cs typeface="Poppins"/>
                <a:sym typeface="Poppins"/>
              </a:rPr>
              <a:t>PRIMARY AUDIENCE</a:t>
            </a:r>
          </a:p>
        </p:txBody>
      </p:sp>
      <p:sp>
        <p:nvSpPr>
          <p:cNvPr name="TextBox 9" id="9"/>
          <p:cNvSpPr txBox="true"/>
          <p:nvPr/>
        </p:nvSpPr>
        <p:spPr>
          <a:xfrm rot="0">
            <a:off x="12590148" y="4746700"/>
            <a:ext cx="4698660" cy="358754"/>
          </a:xfrm>
          <a:prstGeom prst="rect">
            <a:avLst/>
          </a:prstGeom>
        </p:spPr>
        <p:txBody>
          <a:bodyPr anchor="t" rtlCol="false" tIns="0" lIns="0" bIns="0" rIns="0">
            <a:spAutoFit/>
          </a:bodyPr>
          <a:lstStyle/>
          <a:p>
            <a:pPr algn="l">
              <a:lnSpc>
                <a:spcPts val="2799"/>
              </a:lnSpc>
            </a:pPr>
            <a:r>
              <a:rPr lang="en-US" sz="1999" spc="231">
                <a:solidFill>
                  <a:srgbClr val="2F1C13"/>
                </a:solidFill>
                <a:latin typeface="Poppins"/>
                <a:ea typeface="Poppins"/>
                <a:cs typeface="Poppins"/>
                <a:sym typeface="Poppins"/>
              </a:rPr>
              <a:t>SECONDARY AUDIENCE</a:t>
            </a:r>
          </a:p>
        </p:txBody>
      </p:sp>
      <p:sp>
        <p:nvSpPr>
          <p:cNvPr name="TextBox 10" id="10"/>
          <p:cNvSpPr txBox="true"/>
          <p:nvPr/>
        </p:nvSpPr>
        <p:spPr>
          <a:xfrm rot="0">
            <a:off x="1109087" y="8696368"/>
            <a:ext cx="3699922" cy="358754"/>
          </a:xfrm>
          <a:prstGeom prst="rect">
            <a:avLst/>
          </a:prstGeom>
        </p:spPr>
        <p:txBody>
          <a:bodyPr anchor="t" rtlCol="false" tIns="0" lIns="0" bIns="0" rIns="0">
            <a:spAutoFit/>
          </a:bodyPr>
          <a:lstStyle/>
          <a:p>
            <a:pPr algn="l">
              <a:lnSpc>
                <a:spcPts val="2799"/>
              </a:lnSpc>
            </a:pPr>
            <a:r>
              <a:rPr lang="en-US" sz="1999" spc="231">
                <a:solidFill>
                  <a:srgbClr val="2F1C13"/>
                </a:solidFill>
                <a:latin typeface="Poppins"/>
                <a:ea typeface="Poppins"/>
                <a:cs typeface="Poppins"/>
                <a:sym typeface="Poppins"/>
              </a:rPr>
              <a:t>MARKET OPPORTUNITY</a:t>
            </a:r>
          </a:p>
        </p:txBody>
      </p:sp>
      <p:sp>
        <p:nvSpPr>
          <p:cNvPr name="TextBox 11" id="11"/>
          <p:cNvSpPr txBox="true"/>
          <p:nvPr/>
        </p:nvSpPr>
        <p:spPr>
          <a:xfrm rot="0">
            <a:off x="4174345" y="5427852"/>
            <a:ext cx="3951634" cy="1425490"/>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Lorem ipsum dolor sit amet, consectetur adipiscing elit, sed do eiusmod tempor incididunt ut </a:t>
            </a:r>
          </a:p>
        </p:txBody>
      </p:sp>
      <p:sp>
        <p:nvSpPr>
          <p:cNvPr name="TextBox 12" id="12"/>
          <p:cNvSpPr txBox="true"/>
          <p:nvPr/>
        </p:nvSpPr>
        <p:spPr>
          <a:xfrm rot="0">
            <a:off x="12590148" y="5427852"/>
            <a:ext cx="3951634" cy="1425490"/>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Lorem ipsum dolor sit amet, consectetur adipiscing elit, sed do eiusmod tempor incididunt ut</a:t>
            </a:r>
          </a:p>
        </p:txBody>
      </p:sp>
      <p:sp>
        <p:nvSpPr>
          <p:cNvPr name="TextBox 13" id="13"/>
          <p:cNvSpPr txBox="true"/>
          <p:nvPr/>
        </p:nvSpPr>
        <p:spPr>
          <a:xfrm rot="0">
            <a:off x="5137832" y="8537618"/>
            <a:ext cx="11469581" cy="720682"/>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Lorem ipsum dolor sit amet, consectetur adipiscing elit, sed do eiusmod tempor incididunt ut labore et dolore magna aliqua.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DEAE1"/>
        </a:solidFill>
      </p:bgPr>
    </p:bg>
    <p:spTree>
      <p:nvGrpSpPr>
        <p:cNvPr id="1" name=""/>
        <p:cNvGrpSpPr/>
        <p:nvPr/>
      </p:nvGrpSpPr>
      <p:grpSpPr>
        <a:xfrm>
          <a:off x="0" y="0"/>
          <a:ext cx="0" cy="0"/>
          <a:chOff x="0" y="0"/>
          <a:chExt cx="0" cy="0"/>
        </a:xfrm>
      </p:grpSpPr>
      <p:sp>
        <p:nvSpPr>
          <p:cNvPr name="AutoShape 2" id="2"/>
          <p:cNvSpPr/>
          <p:nvPr/>
        </p:nvSpPr>
        <p:spPr>
          <a:xfrm>
            <a:off x="1028702" y="738230"/>
            <a:ext cx="16230597" cy="0"/>
          </a:xfrm>
          <a:prstGeom prst="line">
            <a:avLst/>
          </a:prstGeom>
          <a:ln cap="flat" w="9525">
            <a:solidFill>
              <a:srgbClr val="000000"/>
            </a:solidFill>
            <a:prstDash val="solid"/>
            <a:headEnd type="none" len="sm" w="sm"/>
            <a:tailEnd type="none" len="sm" w="sm"/>
          </a:ln>
        </p:spPr>
      </p:sp>
      <p:grpSp>
        <p:nvGrpSpPr>
          <p:cNvPr name="Group 3" id="3"/>
          <p:cNvGrpSpPr/>
          <p:nvPr/>
        </p:nvGrpSpPr>
        <p:grpSpPr>
          <a:xfrm rot="0">
            <a:off x="14492877" y="2055738"/>
            <a:ext cx="2716239" cy="3055769"/>
            <a:chOff x="0" y="0"/>
            <a:chExt cx="1416645" cy="1593725"/>
          </a:xfrm>
        </p:grpSpPr>
        <p:sp>
          <p:nvSpPr>
            <p:cNvPr name="Freeform 4" id="4"/>
            <p:cNvSpPr/>
            <p:nvPr/>
          </p:nvSpPr>
          <p:spPr>
            <a:xfrm flipH="false" flipV="false" rot="0">
              <a:off x="0" y="0"/>
              <a:ext cx="1416645" cy="1593725"/>
            </a:xfrm>
            <a:custGeom>
              <a:avLst/>
              <a:gdLst/>
              <a:ahLst/>
              <a:cxnLst/>
              <a:rect r="r" b="b" t="t" l="l"/>
              <a:pathLst>
                <a:path h="1593725" w="1416645">
                  <a:moveTo>
                    <a:pt x="0" y="0"/>
                  </a:moveTo>
                  <a:lnTo>
                    <a:pt x="1416645" y="0"/>
                  </a:lnTo>
                  <a:lnTo>
                    <a:pt x="1416645" y="1593725"/>
                  </a:lnTo>
                  <a:lnTo>
                    <a:pt x="0" y="1593725"/>
                  </a:lnTo>
                  <a:close/>
                </a:path>
              </a:pathLst>
            </a:custGeom>
            <a:blipFill>
              <a:blip r:embed="rId2"/>
              <a:stretch>
                <a:fillRect l="-34427" t="0" r="-34427" b="0"/>
              </a:stretch>
            </a:blipFill>
          </p:spPr>
        </p:sp>
      </p:grpSp>
      <p:grpSp>
        <p:nvGrpSpPr>
          <p:cNvPr name="Group 5" id="5"/>
          <p:cNvGrpSpPr/>
          <p:nvPr/>
        </p:nvGrpSpPr>
        <p:grpSpPr>
          <a:xfrm rot="0">
            <a:off x="10986420" y="2055738"/>
            <a:ext cx="2716239" cy="3055769"/>
            <a:chOff x="0" y="0"/>
            <a:chExt cx="1416645" cy="1593725"/>
          </a:xfrm>
        </p:grpSpPr>
        <p:sp>
          <p:nvSpPr>
            <p:cNvPr name="Freeform 6" id="6"/>
            <p:cNvSpPr/>
            <p:nvPr/>
          </p:nvSpPr>
          <p:spPr>
            <a:xfrm flipH="false" flipV="false" rot="0">
              <a:off x="0" y="0"/>
              <a:ext cx="1416645" cy="1593725"/>
            </a:xfrm>
            <a:custGeom>
              <a:avLst/>
              <a:gdLst/>
              <a:ahLst/>
              <a:cxnLst/>
              <a:rect r="r" b="b" t="t" l="l"/>
              <a:pathLst>
                <a:path h="1593725" w="1416645">
                  <a:moveTo>
                    <a:pt x="0" y="0"/>
                  </a:moveTo>
                  <a:lnTo>
                    <a:pt x="1416645" y="0"/>
                  </a:lnTo>
                  <a:lnTo>
                    <a:pt x="1416645" y="1593725"/>
                  </a:lnTo>
                  <a:lnTo>
                    <a:pt x="0" y="1593725"/>
                  </a:lnTo>
                  <a:close/>
                </a:path>
              </a:pathLst>
            </a:custGeom>
            <a:blipFill>
              <a:blip r:embed="rId3"/>
              <a:stretch>
                <a:fillRect l="0" t="-16708" r="0" b="-16708"/>
              </a:stretch>
            </a:blipFill>
          </p:spPr>
        </p:sp>
      </p:grpSp>
      <p:grpSp>
        <p:nvGrpSpPr>
          <p:cNvPr name="Group 7" id="7"/>
          <p:cNvGrpSpPr/>
          <p:nvPr/>
        </p:nvGrpSpPr>
        <p:grpSpPr>
          <a:xfrm rot="0">
            <a:off x="7478701" y="2055738"/>
            <a:ext cx="2716239" cy="3055769"/>
            <a:chOff x="0" y="0"/>
            <a:chExt cx="1416645" cy="1593725"/>
          </a:xfrm>
        </p:grpSpPr>
        <p:sp>
          <p:nvSpPr>
            <p:cNvPr name="Freeform 8" id="8"/>
            <p:cNvSpPr/>
            <p:nvPr/>
          </p:nvSpPr>
          <p:spPr>
            <a:xfrm flipH="false" flipV="false" rot="0">
              <a:off x="0" y="0"/>
              <a:ext cx="1416645" cy="1593725"/>
            </a:xfrm>
            <a:custGeom>
              <a:avLst/>
              <a:gdLst/>
              <a:ahLst/>
              <a:cxnLst/>
              <a:rect r="r" b="b" t="t" l="l"/>
              <a:pathLst>
                <a:path h="1593725" w="1416645">
                  <a:moveTo>
                    <a:pt x="0" y="0"/>
                  </a:moveTo>
                  <a:lnTo>
                    <a:pt x="1416645" y="0"/>
                  </a:lnTo>
                  <a:lnTo>
                    <a:pt x="1416645" y="1593725"/>
                  </a:lnTo>
                  <a:lnTo>
                    <a:pt x="0" y="1593725"/>
                  </a:lnTo>
                  <a:close/>
                </a:path>
              </a:pathLst>
            </a:custGeom>
            <a:blipFill>
              <a:blip r:embed="rId4"/>
              <a:stretch>
                <a:fillRect l="-46897" t="-13099" r="-75598" b="-18667"/>
              </a:stretch>
            </a:blipFill>
          </p:spPr>
        </p:sp>
      </p:grpSp>
      <p:sp>
        <p:nvSpPr>
          <p:cNvPr name="TextBox 9" id="9"/>
          <p:cNvSpPr txBox="true"/>
          <p:nvPr/>
        </p:nvSpPr>
        <p:spPr>
          <a:xfrm rot="0">
            <a:off x="1028700" y="7668659"/>
            <a:ext cx="11690293" cy="1531767"/>
          </a:xfrm>
          <a:prstGeom prst="rect">
            <a:avLst/>
          </a:prstGeom>
        </p:spPr>
        <p:txBody>
          <a:bodyPr anchor="t" rtlCol="false" tIns="0" lIns="0" bIns="0" rIns="0">
            <a:spAutoFit/>
          </a:bodyPr>
          <a:lstStyle/>
          <a:p>
            <a:pPr algn="l" marL="0" indent="0" lvl="1">
              <a:lnSpc>
                <a:spcPts val="10667"/>
              </a:lnSpc>
            </a:pPr>
            <a:r>
              <a:rPr lang="en-US" sz="13503" spc="-648">
                <a:solidFill>
                  <a:srgbClr val="004AAD"/>
                </a:solidFill>
                <a:latin typeface="Glacial Indifference"/>
                <a:ea typeface="Glacial Indifference"/>
                <a:cs typeface="Glacial Indifference"/>
                <a:sym typeface="Glacial Indifference"/>
              </a:rPr>
              <a:t>Meet our team</a:t>
            </a:r>
          </a:p>
        </p:txBody>
      </p:sp>
      <p:sp>
        <p:nvSpPr>
          <p:cNvPr name="TextBox 10" id="10"/>
          <p:cNvSpPr txBox="true"/>
          <p:nvPr/>
        </p:nvSpPr>
        <p:spPr>
          <a:xfrm rot="0">
            <a:off x="14574261" y="5335280"/>
            <a:ext cx="2553471" cy="515816"/>
          </a:xfrm>
          <a:prstGeom prst="rect">
            <a:avLst/>
          </a:prstGeom>
        </p:spPr>
        <p:txBody>
          <a:bodyPr anchor="t" rtlCol="false" tIns="0" lIns="0" bIns="0" rIns="0">
            <a:spAutoFit/>
          </a:bodyPr>
          <a:lstStyle/>
          <a:p>
            <a:pPr algn="ctr" marL="0" indent="0" lvl="1">
              <a:lnSpc>
                <a:spcPts val="4052"/>
              </a:lnSpc>
            </a:pPr>
            <a:r>
              <a:rPr lang="en-US" sz="3141" strike="noStrike" u="none">
                <a:solidFill>
                  <a:srgbClr val="004AAD"/>
                </a:solidFill>
                <a:latin typeface="Glacial Indifference"/>
                <a:ea typeface="Glacial Indifference"/>
                <a:cs typeface="Glacial Indifference"/>
                <a:sym typeface="Glacial Indifference"/>
              </a:rPr>
              <a:t>Aaron Loeb</a:t>
            </a:r>
          </a:p>
        </p:txBody>
      </p:sp>
      <p:sp>
        <p:nvSpPr>
          <p:cNvPr name="TextBox 11" id="11"/>
          <p:cNvSpPr txBox="true"/>
          <p:nvPr/>
        </p:nvSpPr>
        <p:spPr>
          <a:xfrm rot="0">
            <a:off x="10707308" y="5335280"/>
            <a:ext cx="3274462" cy="515816"/>
          </a:xfrm>
          <a:prstGeom prst="rect">
            <a:avLst/>
          </a:prstGeom>
        </p:spPr>
        <p:txBody>
          <a:bodyPr anchor="t" rtlCol="false" tIns="0" lIns="0" bIns="0" rIns="0">
            <a:spAutoFit/>
          </a:bodyPr>
          <a:lstStyle/>
          <a:p>
            <a:pPr algn="ctr" marL="0" indent="0" lvl="1">
              <a:lnSpc>
                <a:spcPts val="4052"/>
              </a:lnSpc>
            </a:pPr>
            <a:r>
              <a:rPr lang="en-US" sz="3141" strike="noStrike" u="none">
                <a:solidFill>
                  <a:srgbClr val="004AAD"/>
                </a:solidFill>
                <a:latin typeface="Glacial Indifference"/>
                <a:ea typeface="Glacial Indifference"/>
                <a:cs typeface="Glacial Indifference"/>
                <a:sym typeface="Glacial Indifference"/>
              </a:rPr>
              <a:t>Richard Sanchez</a:t>
            </a:r>
          </a:p>
        </p:txBody>
      </p:sp>
      <p:sp>
        <p:nvSpPr>
          <p:cNvPr name="TextBox 12" id="12"/>
          <p:cNvSpPr txBox="true"/>
          <p:nvPr/>
        </p:nvSpPr>
        <p:spPr>
          <a:xfrm rot="0">
            <a:off x="7371858" y="5335280"/>
            <a:ext cx="2823824" cy="515816"/>
          </a:xfrm>
          <a:prstGeom prst="rect">
            <a:avLst/>
          </a:prstGeom>
        </p:spPr>
        <p:txBody>
          <a:bodyPr anchor="t" rtlCol="false" tIns="0" lIns="0" bIns="0" rIns="0">
            <a:spAutoFit/>
          </a:bodyPr>
          <a:lstStyle/>
          <a:p>
            <a:pPr algn="ctr" marL="0" indent="0" lvl="1">
              <a:lnSpc>
                <a:spcPts val="4052"/>
              </a:lnSpc>
            </a:pPr>
            <a:r>
              <a:rPr lang="en-US" sz="3141" strike="noStrike" u="none">
                <a:solidFill>
                  <a:srgbClr val="004AAD"/>
                </a:solidFill>
                <a:latin typeface="Glacial Indifference"/>
                <a:ea typeface="Glacial Indifference"/>
                <a:cs typeface="Glacial Indifference"/>
                <a:sym typeface="Glacial Indifference"/>
              </a:rPr>
              <a:t>Olivia Wilson</a:t>
            </a:r>
          </a:p>
        </p:txBody>
      </p:sp>
      <p:sp>
        <p:nvSpPr>
          <p:cNvPr name="TextBox 13" id="13"/>
          <p:cNvSpPr txBox="true"/>
          <p:nvPr/>
        </p:nvSpPr>
        <p:spPr>
          <a:xfrm rot="0">
            <a:off x="7541590" y="5903705"/>
            <a:ext cx="2590462" cy="391731"/>
          </a:xfrm>
          <a:prstGeom prst="rect">
            <a:avLst/>
          </a:prstGeom>
        </p:spPr>
        <p:txBody>
          <a:bodyPr anchor="t" rtlCol="false" tIns="0" lIns="0" bIns="0" rIns="0">
            <a:spAutoFit/>
          </a:bodyPr>
          <a:lstStyle/>
          <a:p>
            <a:pPr algn="ctr">
              <a:lnSpc>
                <a:spcPts val="3079"/>
              </a:lnSpc>
            </a:pPr>
            <a:r>
              <a:rPr lang="en-US" sz="2199">
                <a:solidFill>
                  <a:srgbClr val="2F1C13"/>
                </a:solidFill>
                <a:latin typeface="Poppins"/>
                <a:ea typeface="Poppins"/>
                <a:cs typeface="Poppins"/>
                <a:sym typeface="Poppins"/>
              </a:rPr>
              <a:t>Job Position</a:t>
            </a:r>
          </a:p>
        </p:txBody>
      </p:sp>
      <p:sp>
        <p:nvSpPr>
          <p:cNvPr name="TextBox 14" id="14"/>
          <p:cNvSpPr txBox="true"/>
          <p:nvPr/>
        </p:nvSpPr>
        <p:spPr>
          <a:xfrm rot="0">
            <a:off x="10986420" y="5903705"/>
            <a:ext cx="2590462" cy="391731"/>
          </a:xfrm>
          <a:prstGeom prst="rect">
            <a:avLst/>
          </a:prstGeom>
        </p:spPr>
        <p:txBody>
          <a:bodyPr anchor="t" rtlCol="false" tIns="0" lIns="0" bIns="0" rIns="0">
            <a:spAutoFit/>
          </a:bodyPr>
          <a:lstStyle/>
          <a:p>
            <a:pPr algn="ctr">
              <a:lnSpc>
                <a:spcPts val="3079"/>
              </a:lnSpc>
            </a:pPr>
            <a:r>
              <a:rPr lang="en-US" sz="2199">
                <a:solidFill>
                  <a:srgbClr val="2F1C13"/>
                </a:solidFill>
                <a:latin typeface="Poppins"/>
                <a:ea typeface="Poppins"/>
                <a:cs typeface="Poppins"/>
                <a:sym typeface="Poppins"/>
              </a:rPr>
              <a:t>Job Position</a:t>
            </a:r>
          </a:p>
        </p:txBody>
      </p:sp>
      <p:sp>
        <p:nvSpPr>
          <p:cNvPr name="TextBox 15" id="15"/>
          <p:cNvSpPr txBox="true"/>
          <p:nvPr/>
        </p:nvSpPr>
        <p:spPr>
          <a:xfrm rot="0">
            <a:off x="14537270" y="5903705"/>
            <a:ext cx="2590462" cy="391731"/>
          </a:xfrm>
          <a:prstGeom prst="rect">
            <a:avLst/>
          </a:prstGeom>
        </p:spPr>
        <p:txBody>
          <a:bodyPr anchor="t" rtlCol="false" tIns="0" lIns="0" bIns="0" rIns="0">
            <a:spAutoFit/>
          </a:bodyPr>
          <a:lstStyle/>
          <a:p>
            <a:pPr algn="ctr">
              <a:lnSpc>
                <a:spcPts val="3079"/>
              </a:lnSpc>
            </a:pPr>
            <a:r>
              <a:rPr lang="en-US" sz="2199">
                <a:solidFill>
                  <a:srgbClr val="2F1C13"/>
                </a:solidFill>
                <a:latin typeface="Poppins"/>
                <a:ea typeface="Poppins"/>
                <a:cs typeface="Poppins"/>
                <a:sym typeface="Poppins"/>
              </a:rPr>
              <a:t>Job Position</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EDEAE1"/>
        </a:solidFill>
      </p:bgPr>
    </p:bg>
    <p:spTree>
      <p:nvGrpSpPr>
        <p:cNvPr id="1" name=""/>
        <p:cNvGrpSpPr/>
        <p:nvPr/>
      </p:nvGrpSpPr>
      <p:grpSpPr>
        <a:xfrm>
          <a:off x="0" y="0"/>
          <a:ext cx="0" cy="0"/>
          <a:chOff x="0" y="0"/>
          <a:chExt cx="0" cy="0"/>
        </a:xfrm>
      </p:grpSpPr>
      <p:sp>
        <p:nvSpPr>
          <p:cNvPr name="TextBox 2" id="2"/>
          <p:cNvSpPr txBox="true"/>
          <p:nvPr/>
        </p:nvSpPr>
        <p:spPr>
          <a:xfrm rot="0">
            <a:off x="857252" y="3393202"/>
            <a:ext cx="11762158" cy="2267500"/>
          </a:xfrm>
          <a:prstGeom prst="rect">
            <a:avLst/>
          </a:prstGeom>
        </p:spPr>
        <p:txBody>
          <a:bodyPr anchor="t" rtlCol="false" tIns="0" lIns="0" bIns="0" rIns="0">
            <a:spAutoFit/>
          </a:bodyPr>
          <a:lstStyle/>
          <a:p>
            <a:pPr algn="l" marL="0" indent="0" lvl="0">
              <a:lnSpc>
                <a:spcPts val="16083"/>
              </a:lnSpc>
            </a:pPr>
            <a:r>
              <a:rPr lang="en-US" sz="19614" i="true" spc="-980">
                <a:solidFill>
                  <a:srgbClr val="004AAD"/>
                </a:solidFill>
                <a:latin typeface="Glacial Indifference Italics"/>
                <a:ea typeface="Glacial Indifference Italics"/>
                <a:cs typeface="Glacial Indifference Italics"/>
                <a:sym typeface="Glacial Indifference Italics"/>
              </a:rPr>
              <a:t>Thank You</a:t>
            </a:r>
          </a:p>
        </p:txBody>
      </p:sp>
      <p:grpSp>
        <p:nvGrpSpPr>
          <p:cNvPr name="Group 3" id="3"/>
          <p:cNvGrpSpPr/>
          <p:nvPr/>
        </p:nvGrpSpPr>
        <p:grpSpPr>
          <a:xfrm rot="0">
            <a:off x="3625564" y="8536170"/>
            <a:ext cx="2810202" cy="722130"/>
            <a:chOff x="0" y="0"/>
            <a:chExt cx="1581525" cy="406400"/>
          </a:xfrm>
        </p:grpSpPr>
        <p:sp>
          <p:nvSpPr>
            <p:cNvPr name="Freeform 4" id="4"/>
            <p:cNvSpPr/>
            <p:nvPr/>
          </p:nvSpPr>
          <p:spPr>
            <a:xfrm flipH="false" flipV="false" rot="0">
              <a:off x="0" y="0"/>
              <a:ext cx="1581525" cy="406400"/>
            </a:xfrm>
            <a:custGeom>
              <a:avLst/>
              <a:gdLst/>
              <a:ahLst/>
              <a:cxnLst/>
              <a:rect r="r" b="b" t="t" l="l"/>
              <a:pathLst>
                <a:path h="406400" w="1581525">
                  <a:moveTo>
                    <a:pt x="1378325" y="0"/>
                  </a:moveTo>
                  <a:cubicBezTo>
                    <a:pt x="1490549" y="0"/>
                    <a:pt x="1581525" y="90976"/>
                    <a:pt x="1581525" y="203200"/>
                  </a:cubicBezTo>
                  <a:cubicBezTo>
                    <a:pt x="1581525" y="315424"/>
                    <a:pt x="1490549" y="406400"/>
                    <a:pt x="137832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9525" cap="sq">
              <a:solidFill>
                <a:srgbClr val="000000"/>
              </a:solidFill>
              <a:prstDash val="solid"/>
              <a:miter/>
            </a:ln>
          </p:spPr>
        </p:sp>
        <p:sp>
          <p:nvSpPr>
            <p:cNvPr name="TextBox 5" id="5"/>
            <p:cNvSpPr txBox="true"/>
            <p:nvPr/>
          </p:nvSpPr>
          <p:spPr>
            <a:xfrm>
              <a:off x="0" y="-19050"/>
              <a:ext cx="1581525" cy="425450"/>
            </a:xfrm>
            <a:prstGeom prst="rect">
              <a:avLst/>
            </a:prstGeom>
          </p:spPr>
          <p:txBody>
            <a:bodyPr anchor="ctr" rtlCol="false" tIns="50800" lIns="50800" bIns="50800" rIns="50800"/>
            <a:lstStyle/>
            <a:p>
              <a:pPr algn="ctr">
                <a:lnSpc>
                  <a:spcPts val="2160"/>
                </a:lnSpc>
              </a:pPr>
            </a:p>
          </p:txBody>
        </p:sp>
      </p:grpSp>
      <p:grpSp>
        <p:nvGrpSpPr>
          <p:cNvPr name="Group 6" id="6"/>
          <p:cNvGrpSpPr/>
          <p:nvPr/>
        </p:nvGrpSpPr>
        <p:grpSpPr>
          <a:xfrm rot="0">
            <a:off x="1028700" y="8536170"/>
            <a:ext cx="2384414" cy="722130"/>
            <a:chOff x="0" y="0"/>
            <a:chExt cx="1341900" cy="406400"/>
          </a:xfrm>
        </p:grpSpPr>
        <p:sp>
          <p:nvSpPr>
            <p:cNvPr name="Freeform 7" id="7"/>
            <p:cNvSpPr/>
            <p:nvPr/>
          </p:nvSpPr>
          <p:spPr>
            <a:xfrm flipH="false" flipV="false" rot="0">
              <a:off x="0" y="0"/>
              <a:ext cx="1341900" cy="406400"/>
            </a:xfrm>
            <a:custGeom>
              <a:avLst/>
              <a:gdLst/>
              <a:ahLst/>
              <a:cxnLst/>
              <a:rect r="r" b="b" t="t" l="l"/>
              <a:pathLst>
                <a:path h="406400" w="1341900">
                  <a:moveTo>
                    <a:pt x="1138700" y="0"/>
                  </a:moveTo>
                  <a:cubicBezTo>
                    <a:pt x="1250924" y="0"/>
                    <a:pt x="1341900" y="90976"/>
                    <a:pt x="1341900" y="203200"/>
                  </a:cubicBezTo>
                  <a:cubicBezTo>
                    <a:pt x="1341900" y="315424"/>
                    <a:pt x="1250924" y="406400"/>
                    <a:pt x="1138700" y="406400"/>
                  </a:cubicBezTo>
                  <a:lnTo>
                    <a:pt x="203200" y="406400"/>
                  </a:lnTo>
                  <a:cubicBezTo>
                    <a:pt x="90976" y="406400"/>
                    <a:pt x="0" y="315424"/>
                    <a:pt x="0" y="203200"/>
                  </a:cubicBezTo>
                  <a:cubicBezTo>
                    <a:pt x="0" y="90976"/>
                    <a:pt x="90976" y="0"/>
                    <a:pt x="203200" y="0"/>
                  </a:cubicBezTo>
                  <a:close/>
                </a:path>
              </a:pathLst>
            </a:custGeom>
            <a:solidFill>
              <a:srgbClr val="004AAD"/>
            </a:solidFill>
            <a:ln w="9525" cap="sq">
              <a:solidFill>
                <a:srgbClr val="000000"/>
              </a:solidFill>
              <a:prstDash val="solid"/>
              <a:miter/>
            </a:ln>
          </p:spPr>
        </p:sp>
        <p:sp>
          <p:nvSpPr>
            <p:cNvPr name="TextBox 8" id="8"/>
            <p:cNvSpPr txBox="true"/>
            <p:nvPr/>
          </p:nvSpPr>
          <p:spPr>
            <a:xfrm>
              <a:off x="0" y="-19050"/>
              <a:ext cx="1341900" cy="425450"/>
            </a:xfrm>
            <a:prstGeom prst="rect">
              <a:avLst/>
            </a:prstGeom>
          </p:spPr>
          <p:txBody>
            <a:bodyPr anchor="ctr" rtlCol="false" tIns="50800" lIns="50800" bIns="50800" rIns="50800"/>
            <a:lstStyle/>
            <a:p>
              <a:pPr algn="ctr">
                <a:lnSpc>
                  <a:spcPts val="2160"/>
                </a:lnSpc>
              </a:pPr>
            </a:p>
          </p:txBody>
        </p:sp>
      </p:grpSp>
      <p:sp>
        <p:nvSpPr>
          <p:cNvPr name="TextBox 9" id="9"/>
          <p:cNvSpPr txBox="true"/>
          <p:nvPr/>
        </p:nvSpPr>
        <p:spPr>
          <a:xfrm rot="0">
            <a:off x="3625564" y="8721065"/>
            <a:ext cx="2810202" cy="333290"/>
          </a:xfrm>
          <a:prstGeom prst="rect">
            <a:avLst/>
          </a:prstGeom>
        </p:spPr>
        <p:txBody>
          <a:bodyPr anchor="t" rtlCol="false" tIns="0" lIns="0" bIns="0" rIns="0">
            <a:spAutoFit/>
          </a:bodyPr>
          <a:lstStyle/>
          <a:p>
            <a:pPr algn="ctr">
              <a:lnSpc>
                <a:spcPts val="2519"/>
              </a:lnSpc>
            </a:pPr>
            <a:r>
              <a:rPr lang="en-US" sz="2099">
                <a:solidFill>
                  <a:srgbClr val="000000"/>
                </a:solidFill>
                <a:latin typeface="Poppins"/>
                <a:ea typeface="Poppins"/>
                <a:cs typeface="Poppins"/>
                <a:sym typeface="Poppins"/>
              </a:rPr>
              <a:t>Presentation</a:t>
            </a:r>
          </a:p>
        </p:txBody>
      </p:sp>
      <p:sp>
        <p:nvSpPr>
          <p:cNvPr name="TextBox 10" id="10"/>
          <p:cNvSpPr txBox="true"/>
          <p:nvPr/>
        </p:nvSpPr>
        <p:spPr>
          <a:xfrm rot="0">
            <a:off x="1028700" y="8721065"/>
            <a:ext cx="2384414" cy="333290"/>
          </a:xfrm>
          <a:prstGeom prst="rect">
            <a:avLst/>
          </a:prstGeom>
        </p:spPr>
        <p:txBody>
          <a:bodyPr anchor="t" rtlCol="false" tIns="0" lIns="0" bIns="0" rIns="0">
            <a:spAutoFit/>
          </a:bodyPr>
          <a:lstStyle/>
          <a:p>
            <a:pPr algn="ctr">
              <a:lnSpc>
                <a:spcPts val="2519"/>
              </a:lnSpc>
            </a:pPr>
            <a:r>
              <a:rPr lang="en-US" sz="2099">
                <a:solidFill>
                  <a:srgbClr val="FFFFFF"/>
                </a:solidFill>
                <a:latin typeface="Poppins"/>
                <a:ea typeface="Poppins"/>
                <a:cs typeface="Poppins"/>
                <a:sym typeface="Poppins"/>
              </a:rPr>
              <a:t>May 2030</a:t>
            </a:r>
          </a:p>
        </p:txBody>
      </p:sp>
      <p:sp>
        <p:nvSpPr>
          <p:cNvPr name="TextBox 11" id="11"/>
          <p:cNvSpPr txBox="true"/>
          <p:nvPr/>
        </p:nvSpPr>
        <p:spPr>
          <a:xfrm rot="0">
            <a:off x="13241867" y="7205138"/>
            <a:ext cx="4017433" cy="415248"/>
          </a:xfrm>
          <a:prstGeom prst="rect">
            <a:avLst/>
          </a:prstGeom>
        </p:spPr>
        <p:txBody>
          <a:bodyPr anchor="t" rtlCol="false" tIns="0" lIns="0" bIns="0" rIns="0">
            <a:spAutoFit/>
          </a:bodyPr>
          <a:lstStyle/>
          <a:p>
            <a:pPr algn="l">
              <a:lnSpc>
                <a:spcPts val="3359"/>
              </a:lnSpc>
            </a:pPr>
            <a:r>
              <a:rPr lang="en-US" sz="2399">
                <a:solidFill>
                  <a:srgbClr val="2F1C13"/>
                </a:solidFill>
                <a:latin typeface="Glacial Indifference"/>
                <a:ea typeface="Glacial Indifference"/>
                <a:cs typeface="Glacial Indifference"/>
                <a:sym typeface="Glacial Indifference"/>
              </a:rPr>
              <a:t>EMAIL ADDRESS</a:t>
            </a:r>
          </a:p>
        </p:txBody>
      </p:sp>
      <p:sp>
        <p:nvSpPr>
          <p:cNvPr name="TextBox 12" id="12"/>
          <p:cNvSpPr txBox="true"/>
          <p:nvPr/>
        </p:nvSpPr>
        <p:spPr>
          <a:xfrm rot="0">
            <a:off x="13241867" y="8843052"/>
            <a:ext cx="4017433" cy="415248"/>
          </a:xfrm>
          <a:prstGeom prst="rect">
            <a:avLst/>
          </a:prstGeom>
        </p:spPr>
        <p:txBody>
          <a:bodyPr anchor="t" rtlCol="false" tIns="0" lIns="0" bIns="0" rIns="0">
            <a:spAutoFit/>
          </a:bodyPr>
          <a:lstStyle/>
          <a:p>
            <a:pPr algn="l">
              <a:lnSpc>
                <a:spcPts val="3359"/>
              </a:lnSpc>
            </a:pPr>
            <a:r>
              <a:rPr lang="en-US" sz="2399">
                <a:solidFill>
                  <a:srgbClr val="2F1C13"/>
                </a:solidFill>
                <a:latin typeface="Glacial Indifference"/>
                <a:ea typeface="Glacial Indifference"/>
                <a:cs typeface="Glacial Indifference"/>
                <a:sym typeface="Glacial Indifference"/>
              </a:rPr>
              <a:t>WEBSITE</a:t>
            </a:r>
          </a:p>
        </p:txBody>
      </p:sp>
      <p:sp>
        <p:nvSpPr>
          <p:cNvPr name="TextBox 13" id="13"/>
          <p:cNvSpPr txBox="true"/>
          <p:nvPr/>
        </p:nvSpPr>
        <p:spPr>
          <a:xfrm rot="0">
            <a:off x="13241867" y="6644703"/>
            <a:ext cx="3764082" cy="368300"/>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XXX---X@bizominds.com</a:t>
            </a:r>
          </a:p>
        </p:txBody>
      </p:sp>
      <p:sp>
        <p:nvSpPr>
          <p:cNvPr name="TextBox 14" id="14"/>
          <p:cNvSpPr txBox="true"/>
          <p:nvPr/>
        </p:nvSpPr>
        <p:spPr>
          <a:xfrm rot="0">
            <a:off x="13241867" y="8318672"/>
            <a:ext cx="3764082" cy="368300"/>
          </a:xfrm>
          <a:prstGeom prst="rect">
            <a:avLst/>
          </a:prstGeom>
        </p:spPr>
        <p:txBody>
          <a:bodyPr anchor="t" rtlCol="false" tIns="0" lIns="0" bIns="0" rIns="0">
            <a:spAutoFit/>
          </a:bodyPr>
          <a:lstStyle/>
          <a:p>
            <a:pPr algn="just">
              <a:lnSpc>
                <a:spcPts val="2800"/>
              </a:lnSpc>
            </a:pPr>
            <a:r>
              <a:rPr lang="en-US" sz="2000" spc="26">
                <a:solidFill>
                  <a:srgbClr val="2F1C13"/>
                </a:solidFill>
                <a:latin typeface="Poppins Light"/>
                <a:ea typeface="Poppins Light"/>
                <a:cs typeface="Poppins Light"/>
                <a:sym typeface="Poppins Light"/>
              </a:rPr>
              <a:t>www.bizominds.com</a:t>
            </a:r>
          </a:p>
        </p:txBody>
      </p:sp>
      <p:sp>
        <p:nvSpPr>
          <p:cNvPr name="AutoShape 15" id="15"/>
          <p:cNvSpPr/>
          <p:nvPr/>
        </p:nvSpPr>
        <p:spPr>
          <a:xfrm>
            <a:off x="1028702" y="738230"/>
            <a:ext cx="16230597" cy="0"/>
          </a:xfrm>
          <a:prstGeom prst="line">
            <a:avLst/>
          </a:prstGeom>
          <a:ln cap="flat" w="9525">
            <a:solidFill>
              <a:srgbClr val="000000"/>
            </a:solidFill>
            <a:prstDash val="solid"/>
            <a:headEnd type="none" len="sm" w="sm"/>
            <a:tailEnd type="none" len="sm" w="sm"/>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DAGxoZ1xgrw</dc:identifier>
  <dcterms:modified xsi:type="dcterms:W3CDTF">2011-08-01T06:04:30Z</dcterms:modified>
  <cp:revision>1</cp:revision>
  <dc:title>Pitch Deck Template Free</dc:title>
</cp:coreProperties>
</file>